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theme/theme7.xml" ContentType="application/vnd.openxmlformats-officedocument.them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slideMasters/slideMaster7.xml" ContentType="application/vnd.openxmlformats-officedocument.presentationml.slideMaster+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slides/slide10.xml" ContentType="application/vnd.openxmlformats-officedocument.presentationml.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Override PartName="/ppt/viewProps.xml" ContentType="application/vnd.openxmlformats-officedocument.presentationml.viewProps+xml"/>
  <Default Extension="jpeg" ContentType="image/jpeg"/>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theme/theme8.xml" ContentType="application/vnd.openxmlformats-officedocument.them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p:sldMasterIdLst>
    <p:sldMasterId r:id="rId1"/>
    <p:sldMasterId r:id="rId2"/>
    <p:sldMasterId r:id="rId3"/>
    <p:sldMasterId r:id="rId4"/>
    <p:sldMasterId r:id="rId5"/>
    <p:sldMasterId r:id="rId6"/>
    <p:sldMasterId r:id="rId7"/>
  </p:sldMasterIdLst>
  <p:notesMasterIdLst>
    <p:notesMasterId r:id="rId26"/>
  </p:notesMasterIdLst>
  <p:sldIdLst>
    <p:sldId id="258" r:id="rId8"/>
    <p:sldId id="312" r:id="rId9"/>
    <p:sldId id="298" r:id="rId10"/>
    <p:sldId id="300" r:id="rId11"/>
    <p:sldId id="303" r:id="rId12"/>
    <p:sldId id="305" r:id="rId13"/>
    <p:sldId id="309" r:id="rId14"/>
    <p:sldId id="311" r:id="rId15"/>
    <p:sldId id="313" r:id="rId16"/>
    <p:sldId id="322" r:id="rId17"/>
    <p:sldId id="323" r:id="rId18"/>
    <p:sldId id="324" r:id="rId19"/>
    <p:sldId id="325" r:id="rId20"/>
    <p:sldId id="314" r:id="rId21"/>
    <p:sldId id="316" r:id="rId22"/>
    <p:sldId id="318" r:id="rId23"/>
    <p:sldId id="319" r:id="rId24"/>
    <p:sldId id="320"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0FF"/>
    <a:srgbClr val="0432FF"/>
    <a:srgbClr val="1E3057"/>
    <a:srgbClr val="BE1636"/>
    <a:srgbClr val="261F57"/>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038" autoAdjust="0"/>
    <p:restoredTop sz="82828" autoAdjust="0"/>
  </p:normalViewPr>
  <p:slideViewPr>
    <p:cSldViewPr>
      <p:cViewPr varScale="1">
        <p:scale>
          <a:sx n="98" d="100"/>
          <a:sy n="98" d="100"/>
        </p:scale>
        <p:origin x="-116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52F47-9641-4E84-8BA0-1F8B483C474E}" type="datetimeFigureOut">
              <a:rPr lang="sv-SE" smtClean="0"/>
              <a:pPr/>
              <a:t>17-03-30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41C58-2019-44C4-AC7A-AA5DCF9E494A}" type="slidenum">
              <a:rPr lang="sv-SE" smtClean="0"/>
              <a:pPr/>
              <a:t>‹Nr.›</a:t>
            </a:fld>
            <a:endParaRPr lang="sv-S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173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7F41C58-2019-44C4-AC7A-AA5DCF9E494A}" type="slidenum">
              <a:rPr lang="sv-SE" smtClean="0"/>
              <a:pPr/>
              <a:t>0</a:t>
            </a:fld>
            <a:endParaRPr lang="sv-S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25162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 dirty="0"/>
          </a:p>
        </p:txBody>
      </p:sp>
      <p:sp>
        <p:nvSpPr>
          <p:cNvPr id="4" name="Platshållare för bildnummer 3"/>
          <p:cNvSpPr>
            <a:spLocks noGrp="1"/>
          </p:cNvSpPr>
          <p:nvPr>
            <p:ph type="sldNum" sz="quarter" idx="10"/>
          </p:nvPr>
        </p:nvSpPr>
        <p:spPr/>
        <p:txBody>
          <a:bodyPr/>
          <a:lstStyle/>
          <a:p>
            <a:pPr algn="l"/>
            <a:fld id="{741C620C-4C70-934A-8C87-DED2165B3FB5}" type="slidenum">
              <a:rPr>
                <a:solidFill>
                  <a:prstClr val="black"/>
                </a:solidFill>
              </a:rPr>
              <a:pPr algn="l"/>
              <a:t>2</a:t>
            </a:fld>
            <a:endParaRPr lang="en">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0711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a:r>
              <a:rPr lang="en" sz="1200" b="0" i="0" u="none" kern="1200" dirty="0">
                <a:solidFill>
                  <a:schemeClr val="tx1"/>
                </a:solidFill>
                <a:latin typeface="+mn-lt"/>
                <a:ea typeface="+mn-ea"/>
                <a:cs typeface="+mn-cs"/>
              </a:rPr>
              <a:t>The inter-municipal association is a public legal entity with its own legal capacity, and is independent of its member municipalities. The inter-municipal association is often referred to as a type of “special municipality”. </a:t>
            </a:r>
            <a:r>
              <a:rPr lang="en" sz="1200" b="0" i="0" u="none" kern="1200" dirty="0" smtClean="0">
                <a:solidFill>
                  <a:schemeClr val="tx1"/>
                </a:solidFill>
                <a:latin typeface="+mn-lt"/>
                <a:ea typeface="+mn-ea"/>
                <a:cs typeface="+mn-cs"/>
              </a:rPr>
              <a:t>Organisationally </a:t>
            </a:r>
            <a:r>
              <a:rPr lang="en" sz="1200" b="0" i="0" u="none" kern="1200" dirty="0">
                <a:solidFill>
                  <a:schemeClr val="tx1"/>
                </a:solidFill>
                <a:latin typeface="+mn-lt"/>
                <a:ea typeface="+mn-ea"/>
                <a:cs typeface="+mn-cs"/>
              </a:rPr>
              <a:t>speaking, they are structured in essentially the same way as a municipality or county council. (Source: SKL)</a:t>
            </a:r>
          </a:p>
          <a:p>
            <a:pPr algn="l" rtl="0"/>
            <a:r>
              <a:rPr lang="en" sz="1200" b="0" i="0" u="none" dirty="0">
                <a:solidFill>
                  <a:schemeClr val="bg1"/>
                </a:solidFill>
                <a:latin typeface="Georgia" charset="0"/>
                <a:ea typeface="Georgia" charset="0"/>
                <a:cs typeface="Georgia" charset="0"/>
              </a:rPr>
              <a:t>There are some 90 inter-municipal associations in Sweden. These associations are primarily </a:t>
            </a:r>
            <a:r>
              <a:rPr lang="en" sz="1200" b="0" i="0" u="none" dirty="0" smtClean="0">
                <a:solidFill>
                  <a:schemeClr val="bg1"/>
                </a:solidFill>
                <a:latin typeface="Georgia" charset="0"/>
                <a:ea typeface="Georgia" charset="0"/>
                <a:cs typeface="Georgia" charset="0"/>
              </a:rPr>
              <a:t>active</a:t>
            </a:r>
            <a:r>
              <a:rPr lang="en" sz="1200" b="0" i="0" u="none" baseline="0" dirty="0" smtClean="0">
                <a:solidFill>
                  <a:schemeClr val="bg1"/>
                </a:solidFill>
                <a:latin typeface="Georgia" charset="0"/>
                <a:ea typeface="Georgia" charset="0"/>
                <a:cs typeface="Georgia" charset="0"/>
              </a:rPr>
              <a:t> </a:t>
            </a:r>
            <a:r>
              <a:rPr lang="en" sz="1200" b="0" i="0" u="none" dirty="0">
                <a:solidFill>
                  <a:schemeClr val="bg1"/>
                </a:solidFill>
                <a:latin typeface="Georgia" charset="0"/>
                <a:ea typeface="Georgia" charset="0"/>
                <a:cs typeface="Georgia" charset="0"/>
              </a:rPr>
              <a:t>in areas like fire and emergency service and training.</a:t>
            </a:r>
          </a:p>
          <a:p>
            <a:endParaRPr lang="en" dirty="0"/>
          </a:p>
        </p:txBody>
      </p:sp>
      <p:sp>
        <p:nvSpPr>
          <p:cNvPr id="4" name="Platshållare för bildnummer 3"/>
          <p:cNvSpPr>
            <a:spLocks noGrp="1"/>
          </p:cNvSpPr>
          <p:nvPr>
            <p:ph type="sldNum" sz="quarter" idx="10"/>
          </p:nvPr>
        </p:nvSpPr>
        <p:spPr/>
        <p:txBody>
          <a:bodyPr/>
          <a:lstStyle/>
          <a:p>
            <a:pPr algn="l"/>
            <a:fld id="{6E8E2680-AFA5-A640-8FAC-059314854187}" type="slidenum">
              <a:rPr>
                <a:solidFill>
                  <a:prstClr val="black"/>
                </a:solidFill>
              </a:rPr>
              <a:pPr algn="l"/>
              <a:t>3</a:t>
            </a:fld>
            <a:endParaRPr lang="en">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189293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algn="l" rtl="0"/>
            <a:r>
              <a:rPr lang="en" b="0" i="0" u="none" dirty="0"/>
              <a:t>SSBF is an</a:t>
            </a:r>
            <a:r>
              <a:rPr lang="en" b="0" i="0" u="none" baseline="0" dirty="0"/>
              <a:t> inter-municipal association that is responsible for the emergency services in 10 municipalities in Greater Stockholm.</a:t>
            </a:r>
          </a:p>
          <a:p>
            <a:pPr algn="l" rtl="0"/>
            <a:r>
              <a:rPr lang="en" sz="1200" b="0" i="0" u="none" strike="noStrike" kern="1200" baseline="0" dirty="0">
                <a:solidFill>
                  <a:schemeClr val="tx1"/>
                </a:solidFill>
                <a:latin typeface="+mn-lt"/>
                <a:ea typeface="+mn-ea"/>
                <a:cs typeface="+mn-cs"/>
              </a:rPr>
              <a:t>The Association’s political command structure consists of a board with representatives from all of the member municipalities.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 b="0" i="0" u="none" dirty="0">
                <a:solidFill>
                  <a:schemeClr val="bg1"/>
                </a:solidFill>
              </a:rPr>
              <a:t>The Greater Stockholm Fire Brigade is required, acting in close cooperation with the member municipalities, to conduct high-quality, cost-effective accident prevention and management operations capable of responding to both current and future risks in the region.</a:t>
            </a:r>
          </a:p>
          <a:p>
            <a:endParaRPr lang="en" dirty="0" smtClean="0"/>
          </a:p>
          <a:p>
            <a:pPr algn="l" rtl="0"/>
            <a:r>
              <a:rPr lang="en" sz="1200" b="0" i="0" u="none" strike="noStrike" kern="1200" baseline="0" dirty="0">
                <a:solidFill>
                  <a:schemeClr val="tx1"/>
                </a:solidFill>
                <a:latin typeface="+mn-lt"/>
                <a:ea typeface="+mn-ea"/>
                <a:cs typeface="+mn-cs"/>
              </a:rPr>
              <a:t>By conducting operations in the form of an inter-municipal association, municipal inhabitants are provided with a cross-municipal service in which skills and resources can be utilised effectively. </a:t>
            </a:r>
          </a:p>
          <a:p>
            <a:endParaRPr lang="en" sz="1200" b="0" i="0" u="none" strike="noStrike" kern="1200" baseline="0" dirty="0" smtClean="0">
              <a:solidFill>
                <a:schemeClr val="tx1"/>
              </a:solidFill>
              <a:latin typeface="+mn-lt"/>
              <a:ea typeface="+mn-ea"/>
              <a:cs typeface="+mn-cs"/>
            </a:endParaRPr>
          </a:p>
          <a:p>
            <a:pPr algn="l" rtl="0"/>
            <a:r>
              <a:rPr lang="en" sz="1200" b="0" i="0" u="none" strike="noStrike" kern="1200" baseline="0" dirty="0">
                <a:solidFill>
                  <a:schemeClr val="tx1"/>
                </a:solidFill>
                <a:latin typeface="+mn-lt"/>
                <a:ea typeface="+mn-ea"/>
                <a:cs typeface="+mn-cs"/>
              </a:rPr>
              <a:t>SSBF continuously strives to ensure increased coordination of emergency services operations in the region in order to provide a public service where administrative boundaries are not permitted to degrade the quality of service provided to those living, working and staying in the region. </a:t>
            </a:r>
          </a:p>
          <a:p>
            <a:endParaRPr lang="en" sz="1200" b="1" i="0" u="none" strike="noStrike" kern="1200" baseline="0" dirty="0" smtClean="0">
              <a:solidFill>
                <a:schemeClr val="tx1"/>
              </a:solidFill>
              <a:latin typeface="+mn-lt"/>
              <a:ea typeface="+mn-ea"/>
              <a:cs typeface="+mn-cs"/>
            </a:endParaRPr>
          </a:p>
          <a:p>
            <a:pPr algn="l" rtl="0"/>
            <a:r>
              <a:rPr lang="en" sz="1200" b="1" i="0" u="none" strike="noStrike" kern="1200" baseline="0" dirty="0">
                <a:solidFill>
                  <a:schemeClr val="tx1"/>
                </a:solidFill>
                <a:latin typeface="+mn-lt"/>
                <a:ea typeface="+mn-ea"/>
                <a:cs typeface="+mn-cs"/>
              </a:rPr>
              <a:t>Responsibility</a:t>
            </a:r>
            <a:r>
              <a:rPr lang="en" sz="1200" b="0" i="0" u="none" strike="noStrike" kern="1200" baseline="0" dirty="0">
                <a:solidFill>
                  <a:schemeClr val="tx1"/>
                </a:solidFill>
                <a:latin typeface="+mn-lt"/>
                <a:ea typeface="+mn-ea"/>
                <a:cs typeface="+mn-cs"/>
              </a:rPr>
              <a:t> </a:t>
            </a:r>
            <a:endParaRPr lang="en" sz="1200" b="0" i="0" u="none" strike="noStrike" kern="1200" baseline="0" dirty="0" smtClean="0">
              <a:solidFill>
                <a:schemeClr val="tx1"/>
              </a:solidFill>
              <a:latin typeface="+mn-lt"/>
              <a:ea typeface="+mn-ea"/>
              <a:cs typeface="+mn-cs"/>
            </a:endParaRPr>
          </a:p>
          <a:p>
            <a:pPr algn="l" rtl="0"/>
            <a:r>
              <a:rPr lang="en" sz="1200" b="0" i="0" u="none" strike="noStrike" kern="1200" baseline="0" dirty="0">
                <a:solidFill>
                  <a:schemeClr val="tx1"/>
                </a:solidFill>
                <a:latin typeface="+mn-lt"/>
                <a:ea typeface="+mn-ea"/>
                <a:cs typeface="+mn-cs"/>
              </a:rPr>
              <a:t>SSBF has several important roles to play in the member municipalities: to support residents, companies and other authorities in their own prevention of accidents and ability to deal with them when they occur, and, in its capacity as a public authority, to work to prevent accidents and to carry out municipal rescue operations. Much work is done to prevent accidents as </a:t>
            </a:r>
            <a:r>
              <a:rPr lang="en" sz="1200" b="0" i="0" u="none" strike="noStrike" kern="1200" baseline="0" dirty="0" smtClean="0">
                <a:solidFill>
                  <a:schemeClr val="tx1"/>
                </a:solidFill>
                <a:latin typeface="+mn-lt"/>
                <a:ea typeface="+mn-ea"/>
                <a:cs typeface="+mn-cs"/>
              </a:rPr>
              <a:t>well. </a:t>
            </a:r>
            <a:endParaRPr lang="en" dirty="0" smtClean="0"/>
          </a:p>
          <a:p>
            <a:endParaRPr lang="en" dirty="0" smtClean="0"/>
          </a:p>
          <a:p>
            <a:pPr algn="l" rtl="0"/>
            <a:r>
              <a:rPr lang="en" b="0" i="0" u="none" dirty="0"/>
              <a:t>SSBF</a:t>
            </a:r>
          </a:p>
          <a:p>
            <a:pPr marL="171450" indent="-171450" algn="l" rtl="0">
              <a:buFontTx/>
              <a:buChar char="-"/>
            </a:pPr>
            <a:r>
              <a:rPr lang="en" b="0" i="0" u="none" dirty="0"/>
              <a:t>10 municipalities</a:t>
            </a:r>
          </a:p>
          <a:p>
            <a:pPr marL="171450" indent="-171450" algn="l" rtl="0">
              <a:buFontTx/>
              <a:buChar char="-"/>
            </a:pPr>
            <a:r>
              <a:rPr lang="en" b="0" i="0" u="none" dirty="0"/>
              <a:t>1.3 million inhabitants</a:t>
            </a:r>
          </a:p>
          <a:p>
            <a:pPr marL="171450" indent="-171450" algn="l" rtl="0">
              <a:buFontTx/>
              <a:buChar char="-"/>
            </a:pPr>
            <a:r>
              <a:rPr lang="en" b="0" i="0" u="none" dirty="0"/>
              <a:t>Prevents accidents,</a:t>
            </a:r>
            <a:r>
              <a:rPr lang="en" b="0" i="0" u="none" baseline="0" dirty="0"/>
              <a:t> </a:t>
            </a:r>
            <a:r>
              <a:rPr lang="en" b="0" i="0" u="none" dirty="0"/>
              <a:t>issues alarms and conducts rescue operations. Once an accident has occurred:</a:t>
            </a:r>
            <a:r>
              <a:rPr lang="en" b="0" i="0" u="none" baseline="0" dirty="0"/>
              <a:t> 90 seconds from alarm to deployment</a:t>
            </a:r>
          </a:p>
          <a:p>
            <a:pPr marL="171450" indent="-171450" algn="l" rtl="0">
              <a:buFontTx/>
              <a:buChar char="-"/>
            </a:pPr>
            <a:endParaRPr lang="en" baseline="0" dirty="0" smtClean="0"/>
          </a:p>
          <a:p>
            <a:pPr marL="171450" indent="-171450" algn="l" rtl="0">
              <a:buFontTx/>
              <a:buChar char="-"/>
            </a:pPr>
            <a:r>
              <a:rPr lang="en" b="0" i="0" u="none" dirty="0"/>
              <a:t>an </a:t>
            </a:r>
            <a:r>
              <a:rPr lang="en" b="0" i="0" u="none" dirty="0" smtClean="0"/>
              <a:t>organisation </a:t>
            </a:r>
            <a:r>
              <a:rPr lang="en" b="0" i="0" u="none" dirty="0"/>
              <a:t>with professional employees who carry out their </a:t>
            </a:r>
            <a:r>
              <a:rPr lang="en" b="0" i="0" u="none" dirty="0" smtClean="0"/>
              <a:t>mission</a:t>
            </a:r>
            <a:r>
              <a:rPr lang="en" b="0" i="0" u="none" baseline="0" dirty="0" smtClean="0"/>
              <a:t> </a:t>
            </a:r>
            <a:r>
              <a:rPr lang="en" b="0" i="0" u="none" baseline="0" dirty="0"/>
              <a:t>with </a:t>
            </a:r>
            <a:r>
              <a:rPr lang="en" b="0" i="0" u="none" baseline="0" dirty="0" smtClean="0"/>
              <a:t>pride and joy. </a:t>
            </a:r>
            <a:endParaRPr lang="en" b="0" i="0" u="none" baseline="0" dirty="0"/>
          </a:p>
          <a:p>
            <a:pPr marL="171450" indent="-171450" algn="l" rtl="0">
              <a:buFontTx/>
              <a:buChar char="-"/>
            </a:pPr>
            <a:r>
              <a:rPr lang="en" b="0" i="0" u="none" baseline="0" dirty="0" smtClean="0"/>
              <a:t>Pride and joy in </a:t>
            </a:r>
            <a:r>
              <a:rPr lang="en" b="0" i="0" u="none" baseline="0" dirty="0"/>
              <a:t>the trust shown by the </a:t>
            </a:r>
            <a:r>
              <a:rPr lang="en" b="0" i="0" u="none" baseline="0" dirty="0" smtClean="0"/>
              <a:t>population</a:t>
            </a:r>
            <a:endParaRPr lang="en" b="0" i="0" u="none" baseline="0" dirty="0"/>
          </a:p>
          <a:p>
            <a:endParaRPr lang="en" baseline="0" dirty="0" smtClean="0"/>
          </a:p>
          <a:p>
            <a:endParaRPr lang="en" dirty="0" smtClean="0"/>
          </a:p>
          <a:p>
            <a:endParaRPr lang="en" dirty="0"/>
          </a:p>
        </p:txBody>
      </p:sp>
      <p:sp>
        <p:nvSpPr>
          <p:cNvPr id="4" name="Platshållare för bildnummer 3"/>
          <p:cNvSpPr>
            <a:spLocks noGrp="1"/>
          </p:cNvSpPr>
          <p:nvPr>
            <p:ph type="sldNum" sz="quarter" idx="10"/>
          </p:nvPr>
        </p:nvSpPr>
        <p:spPr/>
        <p:txBody>
          <a:bodyPr/>
          <a:lstStyle/>
          <a:p>
            <a:pPr algn="l"/>
            <a:fld id="{B7F41C58-2019-44C4-AC7A-AA5DCF9E494A}" type="slidenum">
              <a:rPr>
                <a:solidFill>
                  <a:prstClr val="black"/>
                </a:solidFill>
              </a:rPr>
              <a:pPr algn="l"/>
              <a:t>4</a:t>
            </a:fld>
            <a:endParaRPr lang="en">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11998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a:r>
              <a:rPr lang="en" sz="1200" b="0" i="0" u="none" strike="noStrike" kern="1200" baseline="0" dirty="0">
                <a:solidFill>
                  <a:schemeClr val="tx1"/>
                </a:solidFill>
                <a:latin typeface="+mn-lt"/>
                <a:ea typeface="+mn-ea"/>
                <a:cs typeface="+mn-cs"/>
              </a:rPr>
              <a:t>As of 2016, the Association’s operations include 14 full-time fire stations, two part-time fire stations, nine volunteer stations, one head office, two training and drill facilities, and Greater Stockholm’s Rescue Centre (SSRC). </a:t>
            </a:r>
          </a:p>
          <a:p>
            <a:pPr algn="l" rtl="0"/>
            <a:r>
              <a:rPr lang="en" sz="1200" b="0" i="0" u="none" strike="noStrike" kern="1200" baseline="0" dirty="0">
                <a:solidFill>
                  <a:schemeClr val="tx1"/>
                </a:solidFill>
                <a:latin typeface="+mn-lt"/>
                <a:ea typeface="+mn-ea"/>
                <a:cs typeface="+mn-cs"/>
              </a:rPr>
              <a:t>The stations within the region are positioned so as to quickly be able to reach an accident site with sufficient capacity for an effective response. Reinforcements are called in from other stations as necessary. </a:t>
            </a:r>
            <a:r>
              <a:rPr lang="en" b="0" i="0" u="none" dirty="0"/>
              <a:t>The Greater Stockholm Fire Brigade has</a:t>
            </a:r>
            <a:r>
              <a:rPr lang="en" b="0" i="0" u="none" baseline="0" dirty="0"/>
              <a:t> approx. </a:t>
            </a:r>
            <a:r>
              <a:rPr lang="en" b="0" i="0" u="none" dirty="0"/>
              <a:t>73</a:t>
            </a:r>
            <a:r>
              <a:rPr lang="en" b="0" i="0" u="none" baseline="0" dirty="0"/>
              <a:t>0 </a:t>
            </a:r>
            <a:r>
              <a:rPr lang="en" b="0" i="0" u="none" dirty="0"/>
              <a:t>employees.</a:t>
            </a:r>
          </a:p>
          <a:p>
            <a:endParaRPr lang="en" dirty="0" smtClean="0"/>
          </a:p>
          <a:p>
            <a:pPr algn="l" rtl="0"/>
            <a:r>
              <a:rPr lang="en" b="0" i="0" u="none" dirty="0"/>
              <a:t>14 fire stations with a full-time fire crew,</a:t>
            </a:r>
            <a:r>
              <a:rPr lang="en" b="0" i="0" u="none" baseline="0" dirty="0"/>
              <a:t> </a:t>
            </a:r>
            <a:r>
              <a:rPr lang="en" b="0" i="0" u="none" dirty="0"/>
              <a:t>2 part-time stations (Ljusterö</a:t>
            </a:r>
            <a:r>
              <a:rPr lang="en" b="0" i="0" u="none" baseline="0" dirty="0"/>
              <a:t> and Vaxholm) and </a:t>
            </a:r>
            <a:r>
              <a:rPr lang="en" b="0" i="0" u="none" dirty="0"/>
              <a:t>9 volunteer stations.</a:t>
            </a:r>
          </a:p>
          <a:p>
            <a:endParaRPr lang="en" dirty="0" smtClean="0"/>
          </a:p>
          <a:p>
            <a:pPr algn="l" rtl="0"/>
            <a:r>
              <a:rPr lang="en" b="0" i="0" u="none" dirty="0"/>
              <a:t>Provides</a:t>
            </a:r>
            <a:r>
              <a:rPr lang="en" b="0" i="0" u="none" baseline="0" dirty="0"/>
              <a:t> service to more than 1.3 million people in 10 municipalities (Danderyd, Lidingö, Solna, Stockholm, Sundbyberg, Täby, Vallentuna, Vaxholm, Värmdö and Österåker).</a:t>
            </a:r>
          </a:p>
          <a:p>
            <a:endParaRPr lang="en" dirty="0"/>
          </a:p>
        </p:txBody>
      </p:sp>
      <p:sp>
        <p:nvSpPr>
          <p:cNvPr id="4" name="Platshållare för bildnummer 3"/>
          <p:cNvSpPr>
            <a:spLocks noGrp="1"/>
          </p:cNvSpPr>
          <p:nvPr>
            <p:ph type="sldNum" sz="quarter" idx="10"/>
          </p:nvPr>
        </p:nvSpPr>
        <p:spPr/>
        <p:txBody>
          <a:bodyPr/>
          <a:lstStyle/>
          <a:p>
            <a:pPr algn="l"/>
            <a:fld id="{B7F41C58-2019-44C4-AC7A-AA5DCF9E494A}" type="slidenum">
              <a:rPr>
                <a:solidFill>
                  <a:prstClr val="black"/>
                </a:solidFill>
              </a:rPr>
              <a:pPr algn="l"/>
              <a:t>5</a:t>
            </a:fld>
            <a:endParaRPr lang="en">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544788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algn="l" rtl="0"/>
            <a:r>
              <a:rPr lang="en" sz="1200" b="0" i="0" u="none" kern="1200" dirty="0">
                <a:solidFill>
                  <a:schemeClr val="tx1"/>
                </a:solidFill>
                <a:latin typeface="+mn-lt"/>
                <a:ea typeface="+mn-ea"/>
                <a:cs typeface="+mn-cs"/>
              </a:rPr>
              <a:t>The fact that there are three pillars to our mission/our operations:</a:t>
            </a:r>
          </a:p>
          <a:p>
            <a:pPr algn="l" rtl="0"/>
            <a:r>
              <a:rPr lang="en" sz="1200" b="0" i="0" u="none" kern="1200" dirty="0">
                <a:solidFill>
                  <a:schemeClr val="tx1"/>
                </a:solidFill>
                <a:latin typeface="+mn-lt"/>
                <a:ea typeface="+mn-ea"/>
                <a:cs typeface="+mn-cs"/>
              </a:rPr>
              <a:t>Prevention/command and collaboration/rescue operations. Which together provide safety for citizens.</a:t>
            </a:r>
          </a:p>
          <a:p>
            <a:endParaRPr lang="en" sz="1200" kern="1200" dirty="0">
              <a:solidFill>
                <a:schemeClr val="tx1"/>
              </a:solidFill>
              <a:latin typeface="+mn-lt"/>
              <a:ea typeface="+mn-ea"/>
              <a:cs typeface="+mn-cs"/>
            </a:endParaRPr>
          </a:p>
          <a:p>
            <a:pPr algn="l" rtl="0"/>
            <a:r>
              <a:rPr lang="en" sz="1200" b="0" i="0" u="none" kern="1200" dirty="0">
                <a:solidFill>
                  <a:schemeClr val="tx1"/>
                </a:solidFill>
                <a:latin typeface="+mn-lt"/>
                <a:ea typeface="+mn-ea"/>
                <a:cs typeface="+mn-cs"/>
              </a:rPr>
              <a:t>Prevention</a:t>
            </a:r>
          </a:p>
          <a:p>
            <a:pPr algn="l" rtl="0"/>
            <a:r>
              <a:rPr lang="en" sz="1200" b="0" i="0" u="none" kern="1200" dirty="0">
                <a:solidFill>
                  <a:schemeClr val="tx1"/>
                </a:solidFill>
                <a:latin typeface="+mn-lt"/>
                <a:ea typeface="+mn-ea"/>
                <a:cs typeface="+mn-cs"/>
              </a:rPr>
              <a:t>The</a:t>
            </a:r>
            <a:r>
              <a:rPr lang="en" sz="1200" b="0" i="0" u="none" kern="1200" baseline="0" dirty="0">
                <a:solidFill>
                  <a:schemeClr val="tx1"/>
                </a:solidFill>
                <a:latin typeface="+mn-lt"/>
                <a:ea typeface="+mn-ea"/>
                <a:cs typeface="+mn-cs"/>
              </a:rPr>
              <a:t> best accident is the one </a:t>
            </a:r>
            <a:r>
              <a:rPr lang="en" sz="1200" b="0" i="0" u="none" kern="1200" baseline="0" dirty="0" smtClean="0">
                <a:solidFill>
                  <a:schemeClr val="tx1"/>
                </a:solidFill>
                <a:latin typeface="+mn-lt"/>
                <a:ea typeface="+mn-ea"/>
                <a:cs typeface="+mn-cs"/>
              </a:rPr>
              <a:t>that never occurs.</a:t>
            </a:r>
            <a:endParaRPr lang="en" sz="1200" b="0" i="0" u="none" kern="1200" baseline="0" dirty="0">
              <a:solidFill>
                <a:schemeClr val="tx1"/>
              </a:solidFill>
              <a:latin typeface="+mn-lt"/>
              <a:ea typeface="+mn-ea"/>
              <a:cs typeface="+mn-cs"/>
            </a:endParaRPr>
          </a:p>
          <a:p>
            <a:pPr algn="l" rtl="0"/>
            <a:r>
              <a:rPr lang="en" sz="1200" b="0" i="0" u="none" kern="1200" baseline="0" dirty="0">
                <a:solidFill>
                  <a:schemeClr val="tx1"/>
                </a:solidFill>
                <a:latin typeface="+mn-lt"/>
                <a:ea typeface="+mn-ea"/>
                <a:cs typeface="+mn-cs"/>
              </a:rPr>
              <a:t>Important to allocate resources for prevention efforts</a:t>
            </a:r>
          </a:p>
          <a:p>
            <a:pPr algn="l" rtl="0"/>
            <a:r>
              <a:rPr lang="en" sz="1200" b="0" i="0" u="none" kern="1200" baseline="0" dirty="0">
                <a:solidFill>
                  <a:schemeClr val="tx1"/>
                </a:solidFill>
                <a:latin typeface="+mn-lt"/>
                <a:ea typeface="+mn-ea"/>
                <a:cs typeface="+mn-cs"/>
              </a:rPr>
              <a:t>Broad spectrum of preventative </a:t>
            </a:r>
            <a:r>
              <a:rPr lang="en" sz="1200" b="0" i="0" u="none" kern="1200" baseline="0" dirty="0" smtClean="0">
                <a:solidFill>
                  <a:schemeClr val="tx1"/>
                </a:solidFill>
                <a:latin typeface="+mn-lt"/>
                <a:ea typeface="+mn-ea"/>
                <a:cs typeface="+mn-cs"/>
              </a:rPr>
              <a:t>measures; </a:t>
            </a:r>
            <a:r>
              <a:rPr lang="en" sz="1200" b="0" i="0" u="none" kern="1200" baseline="0" dirty="0">
                <a:solidFill>
                  <a:schemeClr val="tx1"/>
                </a:solidFill>
                <a:latin typeface="+mn-lt"/>
                <a:ea typeface="+mn-ea"/>
                <a:cs typeface="+mn-cs"/>
              </a:rPr>
              <a:t>everything from pure inspections to training</a:t>
            </a:r>
          </a:p>
          <a:p>
            <a:pPr algn="l" rtl="0"/>
            <a:r>
              <a:rPr lang="en" sz="1200" b="0" i="0" u="none" kern="1200" baseline="0" dirty="0">
                <a:solidFill>
                  <a:schemeClr val="tx1"/>
                </a:solidFill>
                <a:latin typeface="+mn-lt"/>
                <a:ea typeface="+mn-ea"/>
                <a:cs typeface="+mn-cs"/>
              </a:rPr>
              <a:t>Accidents always happen, but it is still important to try to anticipate societal developments</a:t>
            </a:r>
          </a:p>
          <a:p>
            <a:pPr algn="l" rtl="0"/>
            <a:r>
              <a:rPr lang="en" sz="1200" b="0" i="0" u="none" kern="1200" baseline="0" dirty="0">
                <a:solidFill>
                  <a:schemeClr val="tx1"/>
                </a:solidFill>
                <a:latin typeface="+mn-lt"/>
                <a:ea typeface="+mn-ea"/>
                <a:cs typeface="+mn-cs"/>
              </a:rPr>
              <a:t>Close contact with the </a:t>
            </a:r>
            <a:r>
              <a:rPr lang="en" sz="1200" b="0" i="0" u="none" kern="1200" baseline="0" dirty="0" smtClean="0">
                <a:solidFill>
                  <a:schemeClr val="tx1"/>
                </a:solidFill>
                <a:latin typeface="+mn-lt"/>
                <a:ea typeface="+mn-ea"/>
                <a:cs typeface="+mn-cs"/>
              </a:rPr>
              <a:t>population, </a:t>
            </a:r>
            <a:r>
              <a:rPr lang="en" sz="1200" b="0" i="0" u="none" kern="1200" baseline="0" dirty="0">
                <a:solidFill>
                  <a:schemeClr val="tx1"/>
                </a:solidFill>
                <a:latin typeface="+mn-lt"/>
                <a:ea typeface="+mn-ea"/>
                <a:cs typeface="+mn-cs"/>
              </a:rPr>
              <a:t>special initiatives, big difference between Lidingö and Tensta, fire instructors in vulnerable areas</a:t>
            </a:r>
          </a:p>
          <a:p>
            <a:endParaRPr lang="en" sz="1200" kern="1200" baseline="0" dirty="0" smtClean="0">
              <a:solidFill>
                <a:schemeClr val="tx1"/>
              </a:solidFill>
              <a:latin typeface="+mn-lt"/>
              <a:ea typeface="+mn-ea"/>
              <a:cs typeface="+mn-cs"/>
            </a:endParaRPr>
          </a:p>
          <a:p>
            <a:pPr algn="l" rtl="0"/>
            <a:r>
              <a:rPr lang="en" sz="1200" b="0" i="0" u="none" kern="1200" baseline="0" dirty="0">
                <a:solidFill>
                  <a:schemeClr val="tx1"/>
                </a:solidFill>
                <a:latin typeface="+mn-lt"/>
                <a:ea typeface="+mn-ea"/>
                <a:cs typeface="+mn-cs"/>
              </a:rPr>
              <a:t>Command and </a:t>
            </a:r>
            <a:r>
              <a:rPr lang="en" sz="1200" b="0" i="0" u="none" kern="1200" baseline="0" dirty="0" smtClean="0">
                <a:solidFill>
                  <a:schemeClr val="tx1"/>
                </a:solidFill>
                <a:latin typeface="+mn-lt"/>
                <a:ea typeface="+mn-ea"/>
                <a:cs typeface="+mn-cs"/>
              </a:rPr>
              <a:t>control</a:t>
            </a:r>
            <a:endParaRPr lang="en" sz="1200" b="0" i="0" u="none" kern="1200" baseline="0" dirty="0">
              <a:solidFill>
                <a:schemeClr val="tx1"/>
              </a:solidFill>
              <a:latin typeface="+mn-lt"/>
              <a:ea typeface="+mn-ea"/>
              <a:cs typeface="+mn-cs"/>
            </a:endParaRPr>
          </a:p>
          <a:p>
            <a:pPr algn="l" rtl="0"/>
            <a:r>
              <a:rPr lang="en" sz="1200" b="0" i="0" u="none" kern="1200" baseline="0" dirty="0">
                <a:solidFill>
                  <a:schemeClr val="tx1"/>
                </a:solidFill>
                <a:latin typeface="+mn-lt"/>
                <a:ea typeface="+mn-ea"/>
                <a:cs typeface="+mn-cs"/>
              </a:rPr>
              <a:t>Preparedness in a broader context</a:t>
            </a:r>
          </a:p>
          <a:p>
            <a:pPr algn="l" rtl="0"/>
            <a:r>
              <a:rPr lang="en" sz="1200" b="0" i="0" u="none" kern="1200" baseline="0" dirty="0">
                <a:solidFill>
                  <a:schemeClr val="tx1"/>
                </a:solidFill>
                <a:latin typeface="+mn-lt"/>
                <a:ea typeface="+mn-ea"/>
                <a:cs typeface="+mn-cs"/>
              </a:rPr>
              <a:t>Society’s shared resources</a:t>
            </a:r>
          </a:p>
          <a:p>
            <a:pPr algn="l" rtl="0"/>
            <a:r>
              <a:rPr lang="en" sz="1200" b="0" i="0" u="none" kern="1200" baseline="0" dirty="0">
                <a:solidFill>
                  <a:schemeClr val="tx1"/>
                </a:solidFill>
                <a:latin typeface="+mn-lt"/>
                <a:ea typeface="+mn-ea"/>
                <a:cs typeface="+mn-cs"/>
              </a:rPr>
              <a:t>Planning and drills</a:t>
            </a:r>
          </a:p>
          <a:p>
            <a:pPr algn="l" rtl="0"/>
            <a:r>
              <a:rPr lang="en" sz="1200" b="0" i="0" u="none" kern="1200" baseline="0" dirty="0">
                <a:solidFill>
                  <a:schemeClr val="tx1"/>
                </a:solidFill>
                <a:latin typeface="+mn-lt"/>
                <a:ea typeface="+mn-ea"/>
                <a:cs typeface="+mn-cs"/>
              </a:rPr>
              <a:t>Command at multiple levels, field operations, operational/system and prescriptive command</a:t>
            </a:r>
          </a:p>
          <a:p>
            <a:pPr algn="l" rtl="0"/>
            <a:r>
              <a:rPr lang="en" sz="1200" b="0" i="0" u="none" kern="1200" baseline="0" dirty="0">
                <a:solidFill>
                  <a:schemeClr val="tx1"/>
                </a:solidFill>
                <a:latin typeface="+mn-lt"/>
                <a:ea typeface="+mn-ea"/>
                <a:cs typeface="+mn-cs"/>
              </a:rPr>
              <a:t>Modular design, only the smallest/main units are of a discrete nature</a:t>
            </a:r>
          </a:p>
          <a:p>
            <a:endParaRPr lang="en" sz="1200" kern="1200" baseline="0" dirty="0" smtClean="0">
              <a:solidFill>
                <a:schemeClr val="tx1"/>
              </a:solidFill>
              <a:latin typeface="+mn-lt"/>
              <a:ea typeface="+mn-ea"/>
              <a:cs typeface="+mn-cs"/>
            </a:endParaRPr>
          </a:p>
          <a:p>
            <a:pPr algn="l" rtl="0"/>
            <a:r>
              <a:rPr lang="en" sz="1200" b="0" i="0" u="none" kern="1200" baseline="0" dirty="0">
                <a:solidFill>
                  <a:schemeClr val="tx1"/>
                </a:solidFill>
                <a:latin typeface="+mn-lt"/>
                <a:ea typeface="+mn-ea"/>
                <a:cs typeface="+mn-cs"/>
              </a:rPr>
              <a:t>Rescue operations</a:t>
            </a:r>
          </a:p>
          <a:p>
            <a:pPr algn="l" rtl="0"/>
            <a:r>
              <a:rPr lang="en" sz="1200" b="0" i="0" u="none" kern="1200" baseline="0" dirty="0">
                <a:solidFill>
                  <a:schemeClr val="tx1"/>
                </a:solidFill>
                <a:latin typeface="+mn-lt"/>
                <a:ea typeface="+mn-ea"/>
                <a:cs typeface="+mn-cs"/>
              </a:rPr>
              <a:t>Large number of stations spread across the area, special skills</a:t>
            </a:r>
          </a:p>
          <a:p>
            <a:pPr algn="l" rtl="0"/>
            <a:r>
              <a:rPr lang="en" sz="1200" b="0" i="0" u="none" kern="1200" baseline="0" dirty="0">
                <a:solidFill>
                  <a:schemeClr val="tx1"/>
                </a:solidFill>
                <a:latin typeface="+mn-lt"/>
                <a:ea typeface="+mn-ea"/>
                <a:cs typeface="+mn-cs"/>
              </a:rPr>
              <a:t>Both local presence/connection and ability to concentrate resources </a:t>
            </a:r>
          </a:p>
          <a:p>
            <a:endParaRPr lang="en" sz="1200" kern="1200" baseline="0" dirty="0" smtClean="0">
              <a:solidFill>
                <a:schemeClr val="tx1"/>
              </a:solidFill>
              <a:latin typeface="+mn-lt"/>
              <a:ea typeface="+mn-ea"/>
              <a:cs typeface="+mn-cs"/>
            </a:endParaRPr>
          </a:p>
          <a:p>
            <a:endParaRPr lang="en" sz="1200" kern="1200" baseline="0" dirty="0" smtClean="0">
              <a:solidFill>
                <a:schemeClr val="tx1"/>
              </a:solidFill>
              <a:latin typeface="+mn-lt"/>
              <a:ea typeface="+mn-ea"/>
              <a:cs typeface="+mn-cs"/>
            </a:endParaRPr>
          </a:p>
          <a:p>
            <a:endParaRPr lang="en"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algn="l"/>
            <a:fld id="{B7F41C58-2019-44C4-AC7A-AA5DCF9E494A}" type="slidenum">
              <a:rPr>
                <a:solidFill>
                  <a:prstClr val="black"/>
                </a:solidFill>
              </a:rPr>
              <a:pPr algn="l"/>
              <a:t>6</a:t>
            </a:fld>
            <a:endParaRPr lang="en">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526213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a:r>
              <a:rPr lang="en" b="0" i="0" u="none" dirty="0" smtClean="0"/>
              <a:t>Greater Stockholm’s</a:t>
            </a:r>
            <a:r>
              <a:rPr lang="en" b="0" i="0" u="none" baseline="0" dirty="0" smtClean="0"/>
              <a:t> Rescue Centre, S</a:t>
            </a:r>
            <a:r>
              <a:rPr lang="en" b="0" i="0" u="none" dirty="0" smtClean="0"/>
              <a:t>SRC, is responsible for alarms and command within the Association and for the Greater Stockholm Fire Brigade, Attunda Fire Department, for the emergency services</a:t>
            </a:r>
            <a:r>
              <a:rPr lang="en" b="0" i="0" u="none" baseline="0" dirty="0" smtClean="0"/>
              <a:t> </a:t>
            </a:r>
            <a:r>
              <a:rPr lang="en" b="0" i="0" u="none" dirty="0" smtClean="0"/>
              <a:t>in Norrtälje,</a:t>
            </a:r>
            <a:r>
              <a:rPr lang="en" b="0" i="0" u="none" baseline="0" dirty="0" smtClean="0"/>
              <a:t> Enköping – Håbo, Sala – Heby</a:t>
            </a:r>
            <a:r>
              <a:rPr lang="en" b="0" i="0" u="none" dirty="0" smtClean="0"/>
              <a:t> and Gotland, and for the Uppsala Fire Brigade.</a:t>
            </a:r>
          </a:p>
          <a:p>
            <a:endParaRPr lang="en" dirty="0" smtClean="0"/>
          </a:p>
          <a:p>
            <a:pPr algn="l" rtl="0"/>
            <a:r>
              <a:rPr lang="en" b="0" i="0" u="none" baseline="0" dirty="0" smtClean="0"/>
              <a:t>Participating fire departments conduct </a:t>
            </a:r>
            <a:r>
              <a:rPr lang="en" b="0" i="0" u="none" dirty="0" smtClean="0"/>
              <a:t>seamless emergency services operations throughout the entire region. This capability means that we are able to utilise all operational resources irrespective of administrative fire-fighting boundaries.</a:t>
            </a:r>
            <a:endParaRPr lang="en" dirty="0" smtClean="0"/>
          </a:p>
          <a:p>
            <a:endParaRPr lang="en" dirty="0"/>
          </a:p>
        </p:txBody>
      </p:sp>
      <p:sp>
        <p:nvSpPr>
          <p:cNvPr id="4" name="Platshållare för bildnummer 3"/>
          <p:cNvSpPr>
            <a:spLocks noGrp="1"/>
          </p:cNvSpPr>
          <p:nvPr>
            <p:ph type="sldNum" sz="quarter" idx="10"/>
          </p:nvPr>
        </p:nvSpPr>
        <p:spPr/>
        <p:txBody>
          <a:bodyPr/>
          <a:lstStyle/>
          <a:p>
            <a:pPr algn="l"/>
            <a:fld id="{B7F41C58-2019-44C4-AC7A-AA5DCF9E494A}" type="slidenum">
              <a:rPr>
                <a:solidFill>
                  <a:prstClr val="black"/>
                </a:solidFill>
              </a:rPr>
              <a:pPr algn="l"/>
              <a:t>7</a:t>
            </a:fld>
            <a:endParaRPr lang="en">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275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smtClean="0"/>
              <a:t>Klicka här för att ändra format</a:t>
            </a:r>
            <a:endParaRPr lang="sv-SE" dirty="0"/>
          </a:p>
        </p:txBody>
      </p:sp>
      <p:sp>
        <p:nvSpPr>
          <p:cNvPr id="3" name="Underrubrik 2"/>
          <p:cNvSpPr>
            <a:spLocks noGrp="1"/>
          </p:cNvSpPr>
          <p:nvPr>
            <p:ph type="subTitle" idx="1"/>
          </p:nvPr>
        </p:nvSpPr>
        <p:spPr>
          <a:xfrm>
            <a:off x="864454" y="3793564"/>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pPr/>
              <a:t>mars 17</a:t>
            </a:fld>
            <a:endParaRPr lang="sv-SE"/>
          </a:p>
        </p:txBody>
      </p:sp>
      <p:sp>
        <p:nvSpPr>
          <p:cNvPr id="9" name="Platshållare för bildnummer 8"/>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pPr/>
              <a:t>mars 17</a:t>
            </a:fld>
            <a:endParaRPr lang="sv-SE"/>
          </a:p>
        </p:txBody>
      </p:sp>
      <p:sp>
        <p:nvSpPr>
          <p:cNvPr id="5" name="Platshållare för bildnummer 4"/>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pPr/>
              <a:t>mars 17</a:t>
            </a:fld>
            <a:endParaRPr lang="sv-SE"/>
          </a:p>
        </p:txBody>
      </p:sp>
      <p:sp>
        <p:nvSpPr>
          <p:cNvPr id="4" name="Platshållare för bildnummer 3"/>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smtClean="0"/>
              <a:t>Klicka här för att ändra format</a:t>
            </a:r>
            <a:endParaRPr lang="sv-SE" dirty="0"/>
          </a:p>
        </p:txBody>
      </p:sp>
      <p:sp>
        <p:nvSpPr>
          <p:cNvPr id="3" name="Underrubrik 2"/>
          <p:cNvSpPr>
            <a:spLocks noGrp="1"/>
          </p:cNvSpPr>
          <p:nvPr>
            <p:ph type="subTitle" idx="1"/>
          </p:nvPr>
        </p:nvSpPr>
        <p:spPr>
          <a:xfrm>
            <a:off x="864454" y="3793564"/>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502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495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Blå">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1838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solidFill>
                  <a:srgbClr val="000000">
                    <a:tint val="75000"/>
                  </a:srgbClr>
                </a:solidFill>
              </a:rPr>
              <a:pPr/>
              <a:t>mars 17</a:t>
            </a:fld>
            <a:endParaRPr lang="sv-SE">
              <a:solidFill>
                <a:srgbClr val="000000">
                  <a:tint val="75000"/>
                </a:srgbClr>
              </a:solidFill>
            </a:endParaRPr>
          </a:p>
        </p:txBody>
      </p:sp>
      <p:sp>
        <p:nvSpPr>
          <p:cNvPr id="9" name="Platshållare för bildnummer 8"/>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084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3905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solidFill>
                  <a:srgbClr val="000000">
                    <a:tint val="75000"/>
                  </a:srgbClr>
                </a:solidFill>
              </a:rPr>
              <a:pPr/>
              <a:t>mars 17</a:t>
            </a:fld>
            <a:endParaRPr lang="sv-SE">
              <a:solidFill>
                <a:srgbClr val="000000">
                  <a:tint val="75000"/>
                </a:srgbClr>
              </a:solidFill>
            </a:endParaRPr>
          </a:p>
        </p:txBody>
      </p:sp>
      <p:sp>
        <p:nvSpPr>
          <p:cNvPr id="4" name="Platshållare för bildnummer 3"/>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861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r>
              <a:rPr lang="sv-SE">
                <a:solidFill>
                  <a:srgbClr val="000000"/>
                </a:solidFill>
              </a:rPr>
              <a:t> </a:t>
            </a:r>
            <a:fld id="{F664EDFA-7DAD-4CEC-8F3D-3DD90186FEA4}" type="datetime6">
              <a:rPr lang="sv-SE" smtClean="0">
                <a:solidFill>
                  <a:srgbClr val="000000"/>
                </a:solidFill>
              </a:rPr>
              <a:pPr>
                <a:defRPr/>
              </a:pPr>
              <a:t>mars 17</a:t>
            </a:fld>
            <a:endParaRPr lang="sv-SE">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E1B916E-3F76-4293-B8D0-205F0A636E10}" type="slidenum">
              <a:rPr lang="sv-SE">
                <a:solidFill>
                  <a:srgbClr val="000000"/>
                </a:solidFill>
              </a:rPr>
              <a:pPr>
                <a:defRPr/>
              </a:pPr>
              <a:t>‹Nr.›</a:t>
            </a:fld>
            <a:endParaRPr lang="sv-SE">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491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pPr/>
              <a:t>mars 17</a:t>
            </a:fld>
            <a:endParaRPr lang="sv-SE"/>
          </a:p>
        </p:txBody>
      </p:sp>
      <p:sp>
        <p:nvSpPr>
          <p:cNvPr id="6" name="Platshållare för bildnummer 5"/>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smtClean="0"/>
              <a:t>Klicka här för att ändra format</a:t>
            </a:r>
            <a:endParaRPr lang="sv-SE" dirty="0"/>
          </a:p>
        </p:txBody>
      </p:sp>
      <p:sp>
        <p:nvSpPr>
          <p:cNvPr id="3" name="Underrubrik 2"/>
          <p:cNvSpPr>
            <a:spLocks noGrp="1"/>
          </p:cNvSpPr>
          <p:nvPr>
            <p:ph type="subTitle" idx="1"/>
          </p:nvPr>
        </p:nvSpPr>
        <p:spPr>
          <a:xfrm>
            <a:off x="864454" y="3793564"/>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68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95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Blå">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0500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solidFill>
                  <a:srgbClr val="000000">
                    <a:tint val="75000"/>
                  </a:srgbClr>
                </a:solidFill>
              </a:rPr>
              <a:pPr/>
              <a:t>mars 17</a:t>
            </a:fld>
            <a:endParaRPr lang="sv-SE">
              <a:solidFill>
                <a:srgbClr val="000000">
                  <a:tint val="75000"/>
                </a:srgbClr>
              </a:solidFill>
            </a:endParaRPr>
          </a:p>
        </p:txBody>
      </p:sp>
      <p:sp>
        <p:nvSpPr>
          <p:cNvPr id="9" name="Platshållare för bildnummer 8"/>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048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652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solidFill>
                  <a:srgbClr val="000000">
                    <a:tint val="75000"/>
                  </a:srgbClr>
                </a:solidFill>
              </a:rPr>
              <a:pPr/>
              <a:t>mars 17</a:t>
            </a:fld>
            <a:endParaRPr lang="sv-SE">
              <a:solidFill>
                <a:srgbClr val="000000">
                  <a:tint val="75000"/>
                </a:srgbClr>
              </a:solidFill>
            </a:endParaRPr>
          </a:p>
        </p:txBody>
      </p:sp>
      <p:sp>
        <p:nvSpPr>
          <p:cNvPr id="4" name="Platshållare för bildnummer 3"/>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2089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r>
              <a:rPr lang="sv-SE">
                <a:solidFill>
                  <a:srgbClr val="000000"/>
                </a:solidFill>
              </a:rPr>
              <a:t> </a:t>
            </a:r>
            <a:fld id="{F664EDFA-7DAD-4CEC-8F3D-3DD90186FEA4}" type="datetime6">
              <a:rPr lang="sv-SE" smtClean="0">
                <a:solidFill>
                  <a:srgbClr val="000000"/>
                </a:solidFill>
              </a:rPr>
              <a:pPr>
                <a:defRPr/>
              </a:pPr>
              <a:t>mars 17</a:t>
            </a:fld>
            <a:endParaRPr lang="sv-SE">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E1B916E-3F76-4293-B8D0-205F0A636E10}" type="slidenum">
              <a:rPr lang="sv-SE">
                <a:solidFill>
                  <a:srgbClr val="000000"/>
                </a:solidFill>
              </a:rPr>
              <a:pPr>
                <a:defRPr/>
              </a:pPr>
              <a:t>‹Nr.›</a:t>
            </a:fld>
            <a:endParaRPr lang="sv-SE">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082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smtClean="0"/>
              <a:t>Klicka här för att ändra format</a:t>
            </a:r>
            <a:endParaRPr lang="sv-SE" dirty="0"/>
          </a:p>
        </p:txBody>
      </p:sp>
      <p:sp>
        <p:nvSpPr>
          <p:cNvPr id="3" name="Underrubrik 2"/>
          <p:cNvSpPr>
            <a:spLocks noGrp="1"/>
          </p:cNvSpPr>
          <p:nvPr>
            <p:ph type="subTitle" idx="1"/>
          </p:nvPr>
        </p:nvSpPr>
        <p:spPr>
          <a:xfrm>
            <a:off x="864454" y="3793564"/>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6110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870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Blå">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Blå">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r>
              <a:rPr lang="sv-SE" smtClean="0"/>
              <a:t>Klicka här för att ändra format</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solidFill>
                  <a:srgbClr val="000000">
                    <a:tint val="75000"/>
                  </a:srgbClr>
                </a:solidFill>
              </a:rPr>
              <a:pPr/>
              <a:t>mars 17</a:t>
            </a:fld>
            <a:endParaRPr lang="sv-SE">
              <a:solidFill>
                <a:srgbClr val="000000">
                  <a:tint val="75000"/>
                </a:srgbClr>
              </a:solidFill>
            </a:endParaRPr>
          </a:p>
        </p:txBody>
      </p:sp>
      <p:sp>
        <p:nvSpPr>
          <p:cNvPr id="9" name="Platshållare för bildnummer 8"/>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2677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2823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solidFill>
                  <a:srgbClr val="000000">
                    <a:tint val="75000"/>
                  </a:srgbClr>
                </a:solidFill>
              </a:rPr>
              <a:pPr/>
              <a:t>mars 17</a:t>
            </a:fld>
            <a:endParaRPr lang="sv-SE">
              <a:solidFill>
                <a:srgbClr val="000000">
                  <a:tint val="75000"/>
                </a:srgbClr>
              </a:solidFill>
            </a:endParaRPr>
          </a:p>
        </p:txBody>
      </p:sp>
      <p:sp>
        <p:nvSpPr>
          <p:cNvPr id="4" name="Platshållare för bildnummer 3"/>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4340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r>
              <a:rPr lang="sv-SE">
                <a:solidFill>
                  <a:srgbClr val="000000"/>
                </a:solidFill>
              </a:rPr>
              <a:t> </a:t>
            </a:r>
            <a:fld id="{F664EDFA-7DAD-4CEC-8F3D-3DD90186FEA4}" type="datetime6">
              <a:rPr lang="sv-SE" smtClean="0">
                <a:solidFill>
                  <a:srgbClr val="000000"/>
                </a:solidFill>
              </a:rPr>
              <a:pPr>
                <a:defRPr/>
              </a:pPr>
              <a:t>mars 17</a:t>
            </a:fld>
            <a:endParaRPr lang="sv-SE">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E1B916E-3F76-4293-B8D0-205F0A636E10}" type="slidenum">
              <a:rPr lang="sv-SE">
                <a:solidFill>
                  <a:srgbClr val="000000"/>
                </a:solidFill>
              </a:rPr>
              <a:pPr>
                <a:defRPr/>
              </a:pPr>
              <a:t>‹Nr.›</a:t>
            </a:fld>
            <a:endParaRPr lang="sv-SE">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968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smtClean="0"/>
              <a:t>Klicka här för att ändra format</a:t>
            </a:r>
            <a:endParaRPr lang="sv-SE" dirty="0"/>
          </a:p>
        </p:txBody>
      </p:sp>
      <p:sp>
        <p:nvSpPr>
          <p:cNvPr id="3" name="Underrubrik 2"/>
          <p:cNvSpPr>
            <a:spLocks noGrp="1"/>
          </p:cNvSpPr>
          <p:nvPr>
            <p:ph type="subTitle" idx="1"/>
          </p:nvPr>
        </p:nvSpPr>
        <p:spPr>
          <a:xfrm>
            <a:off x="864454" y="3793564"/>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241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413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Blå">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707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solidFill>
                  <a:srgbClr val="000000">
                    <a:tint val="75000"/>
                  </a:srgbClr>
                </a:solidFill>
              </a:rPr>
              <a:pPr/>
              <a:t>mars 17</a:t>
            </a:fld>
            <a:endParaRPr lang="sv-SE">
              <a:solidFill>
                <a:srgbClr val="000000">
                  <a:tint val="75000"/>
                </a:srgbClr>
              </a:solidFill>
            </a:endParaRPr>
          </a:p>
        </p:txBody>
      </p:sp>
      <p:sp>
        <p:nvSpPr>
          <p:cNvPr id="9" name="Platshållare för bildnummer 8"/>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1820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56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solidFill>
                  <a:srgbClr val="000000">
                    <a:tint val="75000"/>
                  </a:srgbClr>
                </a:solidFill>
              </a:rPr>
              <a:pPr/>
              <a:t>mars 17</a:t>
            </a:fld>
            <a:endParaRPr lang="sv-SE">
              <a:solidFill>
                <a:srgbClr val="000000">
                  <a:tint val="75000"/>
                </a:srgbClr>
              </a:solidFill>
            </a:endParaRPr>
          </a:p>
        </p:txBody>
      </p:sp>
      <p:sp>
        <p:nvSpPr>
          <p:cNvPr id="4" name="Platshållare för bildnummer 3"/>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041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pPr/>
              <a:t>mars 17</a:t>
            </a:fld>
            <a:endParaRPr lang="sv-SE"/>
          </a:p>
        </p:txBody>
      </p:sp>
      <p:sp>
        <p:nvSpPr>
          <p:cNvPr id="9" name="Platshållare för bildnummer 8"/>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r>
              <a:rPr lang="sv-SE">
                <a:solidFill>
                  <a:srgbClr val="000000"/>
                </a:solidFill>
              </a:rPr>
              <a:t> </a:t>
            </a:r>
            <a:fld id="{F664EDFA-7DAD-4CEC-8F3D-3DD90186FEA4}" type="datetime6">
              <a:rPr lang="sv-SE" smtClean="0">
                <a:solidFill>
                  <a:srgbClr val="000000"/>
                </a:solidFill>
              </a:rPr>
              <a:pPr>
                <a:defRPr/>
              </a:pPr>
              <a:t>mars 17</a:t>
            </a:fld>
            <a:endParaRPr lang="sv-SE">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E1B916E-3F76-4293-B8D0-205F0A636E10}" type="slidenum">
              <a:rPr lang="sv-SE">
                <a:solidFill>
                  <a:srgbClr val="000000"/>
                </a:solidFill>
              </a:rPr>
              <a:pPr>
                <a:defRPr/>
              </a:pPr>
              <a:t>‹Nr.›</a:t>
            </a:fld>
            <a:endParaRPr lang="sv-SE">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559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smtClean="0"/>
              <a:t>Klicka här för att ändra format</a:t>
            </a:r>
            <a:endParaRPr lang="sv-SE" dirty="0"/>
          </a:p>
        </p:txBody>
      </p:sp>
      <p:sp>
        <p:nvSpPr>
          <p:cNvPr id="3" name="Underrubrik 2"/>
          <p:cNvSpPr>
            <a:spLocks noGrp="1"/>
          </p:cNvSpPr>
          <p:nvPr>
            <p:ph type="subTitle" idx="1"/>
          </p:nvPr>
        </p:nvSpPr>
        <p:spPr>
          <a:xfrm>
            <a:off x="864454" y="3793564"/>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288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177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Blå">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550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877470" y="2757600"/>
            <a:ext cx="3650343"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065004" y="2757600"/>
            <a:ext cx="3650400" cy="3366000"/>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E73EB50-D0FD-470E-8F9F-C65CA1CD677B}" type="datetime6">
              <a:rPr lang="sv-SE" smtClean="0">
                <a:solidFill>
                  <a:srgbClr val="000000">
                    <a:tint val="75000"/>
                  </a:srgbClr>
                </a:solidFill>
              </a:rPr>
              <a:pPr/>
              <a:t>mars 17</a:t>
            </a:fld>
            <a:endParaRPr lang="sv-SE">
              <a:solidFill>
                <a:srgbClr val="000000">
                  <a:tint val="75000"/>
                </a:srgbClr>
              </a:solidFill>
            </a:endParaRPr>
          </a:p>
        </p:txBody>
      </p:sp>
      <p:sp>
        <p:nvSpPr>
          <p:cNvPr id="9" name="Platshållare för bildnummer 8"/>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2579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6318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solidFill>
                  <a:srgbClr val="000000">
                    <a:tint val="75000"/>
                  </a:srgbClr>
                </a:solidFill>
              </a:rPr>
              <a:pPr/>
              <a:t>mars 17</a:t>
            </a:fld>
            <a:endParaRPr lang="sv-SE">
              <a:solidFill>
                <a:srgbClr val="000000">
                  <a:tint val="75000"/>
                </a:srgbClr>
              </a:solidFill>
            </a:endParaRPr>
          </a:p>
        </p:txBody>
      </p:sp>
      <p:sp>
        <p:nvSpPr>
          <p:cNvPr id="4" name="Platshållare för bildnummer 3"/>
          <p:cNvSpPr>
            <a:spLocks noGrp="1"/>
          </p:cNvSpPr>
          <p:nvPr>
            <p:ph type="sldNum" sz="quarter" idx="12"/>
          </p:nvPr>
        </p:nvSpPr>
        <p:spPr/>
        <p:txBody>
          <a:body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7312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r>
              <a:rPr lang="sv-SE">
                <a:solidFill>
                  <a:srgbClr val="000000"/>
                </a:solidFill>
              </a:rPr>
              <a:t> </a:t>
            </a:r>
            <a:fld id="{F664EDFA-7DAD-4CEC-8F3D-3DD90186FEA4}" type="datetime6">
              <a:rPr lang="sv-SE" smtClean="0">
                <a:solidFill>
                  <a:srgbClr val="000000"/>
                </a:solidFill>
              </a:rPr>
              <a:pPr>
                <a:defRPr/>
              </a:pPr>
              <a:t>mars 17</a:t>
            </a:fld>
            <a:endParaRPr lang="sv-SE">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E1B916E-3F76-4293-B8D0-205F0A636E10}" type="slidenum">
              <a:rPr lang="sv-SE">
                <a:solidFill>
                  <a:srgbClr val="000000"/>
                </a:solidFill>
              </a:rPr>
              <a:pPr>
                <a:defRPr/>
              </a:pPr>
              <a:t>‹Nr.›</a:t>
            </a:fld>
            <a:endParaRPr lang="sv-SE">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105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6D3E79B-FC2D-40CE-BF65-7A36F1943ABA}" type="datetime6">
              <a:rPr lang="sv-SE" smtClean="0"/>
              <a:pPr/>
              <a:t>mars 17</a:t>
            </a:fld>
            <a:endParaRPr lang="sv-SE"/>
          </a:p>
        </p:txBody>
      </p:sp>
      <p:sp>
        <p:nvSpPr>
          <p:cNvPr id="5" name="Platshållare för bildnummer 4"/>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939932-2DA0-4186-9A76-7B34A1B7EF27}" type="datetime6">
              <a:rPr lang="sv-SE" smtClean="0"/>
              <a:pPr/>
              <a:t>mars 17</a:t>
            </a:fld>
            <a:endParaRPr lang="sv-SE"/>
          </a:p>
        </p:txBody>
      </p:sp>
      <p:sp>
        <p:nvSpPr>
          <p:cNvPr id="4" name="Platshållare för bildnummer 3"/>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594629"/>
            <a:ext cx="7822067" cy="1980000"/>
          </a:xfrm>
        </p:spPr>
        <p:txBody>
          <a:bodyPr anchor="b">
            <a:noAutofit/>
          </a:bodyPr>
          <a:lstStyle>
            <a:lvl1pPr>
              <a:defRPr sz="4200"/>
            </a:lvl1pPr>
          </a:lstStyle>
          <a:p>
            <a:r>
              <a:rPr lang="sv-SE" dirty="0" smtClean="0"/>
              <a:t>Klicka här för att ändra format</a:t>
            </a:r>
            <a:endParaRPr lang="sv-SE" dirty="0"/>
          </a:p>
        </p:txBody>
      </p:sp>
      <p:sp>
        <p:nvSpPr>
          <p:cNvPr id="3" name="Underrubrik 2"/>
          <p:cNvSpPr>
            <a:spLocks noGrp="1"/>
          </p:cNvSpPr>
          <p:nvPr>
            <p:ph type="subTitle" idx="1"/>
          </p:nvPr>
        </p:nvSpPr>
        <p:spPr>
          <a:xfrm>
            <a:off x="899592" y="3786190"/>
            <a:ext cx="7797600" cy="16632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38DAC4-8676-427A-9472-2A3743E48EA7}" type="datetime6">
              <a:rPr lang="sv-SE" smtClean="0"/>
              <a:pPr/>
              <a:t>mars 17</a:t>
            </a:fld>
            <a:endParaRPr lang="sv-SE"/>
          </a:p>
        </p:txBody>
      </p:sp>
      <p:sp>
        <p:nvSpPr>
          <p:cNvPr id="6" name="Platshållare för bildnummer 5"/>
          <p:cNvSpPr>
            <a:spLocks noGrp="1"/>
          </p:cNvSpPr>
          <p:nvPr>
            <p:ph type="sldNum" sz="quarter" idx="12"/>
          </p:nvPr>
        </p:nvSpPr>
        <p:spPr/>
        <p:txBody>
          <a:bodyPr/>
          <a:lstStyle/>
          <a:p>
            <a:fld id="{D4069F52-1E71-4577-9D82-B1530963DBD0}"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Försida - Rö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9000"/>
            <a:ext cx="7822067" cy="1980000"/>
          </a:xfrm>
        </p:spPr>
        <p:txBody>
          <a:bodyPr anchor="ctr">
            <a:noAutofit/>
          </a:bodyPr>
          <a:lstStyle>
            <a:lvl1pPr>
              <a:defRPr sz="4000">
                <a:solidFill>
                  <a:schemeClr val="bg1"/>
                </a:solidFill>
              </a:defRPr>
            </a:lvl1pPr>
          </a:lstStyle>
          <a:p>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3.xml"/><Relationship Id="rId9"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4.xml"/><Relationship Id="rId9"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theme" Target="../theme/theme5.xml"/><Relationship Id="rId9" Type="http://schemas.openxmlformats.org/officeDocument/2006/relationships/image" Target="../media/image1.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theme" Target="../theme/theme6.xml"/><Relationship Id="rId9"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theme" Target="../theme/theme7.xml"/><Relationship Id="rId9" Type="http://schemas.openxmlformats.org/officeDocument/2006/relationships/image" Target="../media/image1.png"/><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74800" y="2780928"/>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pPr/>
              <a:t>mars 17</a:t>
            </a:fld>
            <a:endParaRPr lang="sv-SE"/>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pPr/>
              <a:t>‹Nr.›</a:t>
            </a:fld>
            <a:endParaRPr lang="sv-SE"/>
          </a:p>
        </p:txBody>
      </p:sp>
      <p:pic>
        <p:nvPicPr>
          <p:cNvPr id="8" name="Bildobjekt 7" descr="bla-linje.png"/>
          <p:cNvPicPr>
            <a:picLocks noChangeAspect="1"/>
          </p:cNvPicPr>
          <p:nvPr/>
        </p:nvPicPr>
        <p:blipFill>
          <a:blip r:embed="rId8" cstate="print"/>
          <a:stretch>
            <a:fillRect/>
          </a:stretch>
        </p:blipFill>
        <p:spPr>
          <a:xfrm>
            <a:off x="377" y="0"/>
            <a:ext cx="9143245" cy="938706"/>
          </a:xfrm>
          <a:prstGeom prst="rect">
            <a:avLst/>
          </a:prstGeom>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69012" y="2757600"/>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pPr/>
              <a:t>mars 17</a:t>
            </a:fld>
            <a:endParaRPr lang="sv-SE"/>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pPr/>
              <a:t>‹Nr.›</a:t>
            </a:fld>
            <a:endParaRPr lang="sv-SE"/>
          </a:p>
        </p:txBody>
      </p:sp>
      <p:pic>
        <p:nvPicPr>
          <p:cNvPr id="7" name="Bildobjekt 6" descr="rod-linje.png"/>
          <p:cNvPicPr>
            <a:picLocks noChangeAspect="1"/>
          </p:cNvPicPr>
          <p:nvPr/>
        </p:nvPicPr>
        <p:blipFill>
          <a:blip r:embed="rId8" cstate="print"/>
          <a:stretch>
            <a:fillRect/>
          </a:stretch>
        </p:blipFill>
        <p:spPr>
          <a:xfrm>
            <a:off x="0" y="0"/>
            <a:ext cx="9144000" cy="938784"/>
          </a:xfrm>
          <a:prstGeom prst="rect">
            <a:avLst/>
          </a:prstGeom>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74800" y="2780928"/>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pic>
        <p:nvPicPr>
          <p:cNvPr id="8" name="Bildobjekt 7" descr="bla-linje.png"/>
          <p:cNvPicPr>
            <a:picLocks noChangeAspect="1"/>
          </p:cNvPicPr>
          <p:nvPr/>
        </p:nvPicPr>
        <p:blipFill>
          <a:blip r:embed="rId9" cstate="print"/>
          <a:stretch>
            <a:fillRect/>
          </a:stretch>
        </p:blipFill>
        <p:spPr>
          <a:xfrm>
            <a:off x="377" y="0"/>
            <a:ext cx="9143245" cy="9387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87943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74800" y="2780928"/>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pic>
        <p:nvPicPr>
          <p:cNvPr id="8" name="Bildobjekt 7" descr="bla-linje.png"/>
          <p:cNvPicPr>
            <a:picLocks noChangeAspect="1"/>
          </p:cNvPicPr>
          <p:nvPr/>
        </p:nvPicPr>
        <p:blipFill>
          <a:blip r:embed="rId9" cstate="print"/>
          <a:stretch>
            <a:fillRect/>
          </a:stretch>
        </p:blipFill>
        <p:spPr>
          <a:xfrm>
            <a:off x="377" y="0"/>
            <a:ext cx="9143245" cy="9387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168795"/>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74800" y="2780928"/>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pic>
        <p:nvPicPr>
          <p:cNvPr id="8" name="Bildobjekt 7" descr="bla-linje.png"/>
          <p:cNvPicPr>
            <a:picLocks noChangeAspect="1"/>
          </p:cNvPicPr>
          <p:nvPr/>
        </p:nvPicPr>
        <p:blipFill>
          <a:blip r:embed="rId9" cstate="print"/>
          <a:stretch>
            <a:fillRect/>
          </a:stretch>
        </p:blipFill>
        <p:spPr>
          <a:xfrm>
            <a:off x="377" y="0"/>
            <a:ext cx="9143245" cy="9387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481905"/>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74800" y="2780928"/>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pic>
        <p:nvPicPr>
          <p:cNvPr id="8" name="Bildobjekt 7" descr="bla-linje.png"/>
          <p:cNvPicPr>
            <a:picLocks noChangeAspect="1"/>
          </p:cNvPicPr>
          <p:nvPr/>
        </p:nvPicPr>
        <p:blipFill>
          <a:blip r:embed="rId9" cstate="print"/>
          <a:stretch>
            <a:fillRect/>
          </a:stretch>
        </p:blipFill>
        <p:spPr>
          <a:xfrm>
            <a:off x="377" y="0"/>
            <a:ext cx="9143245" cy="9387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7770187"/>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7584" y="1648800"/>
            <a:ext cx="7829152" cy="1080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74800" y="2780928"/>
            <a:ext cx="7794774" cy="336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928662" y="6246000"/>
            <a:ext cx="5572164" cy="4680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031C2DA5-DEDA-4CC5-AD1A-422E0379CC67}" type="datetime6">
              <a:rPr lang="sv-SE" smtClean="0">
                <a:solidFill>
                  <a:srgbClr val="000000">
                    <a:tint val="75000"/>
                  </a:srgbClr>
                </a:solidFill>
              </a:rPr>
              <a:pPr/>
              <a:t>mars 17</a:t>
            </a:fld>
            <a:endParaRPr lang="sv-SE">
              <a:solidFill>
                <a:srgbClr val="000000">
                  <a:tint val="75000"/>
                </a:srgbClr>
              </a:solidFill>
            </a:endParaRPr>
          </a:p>
        </p:txBody>
      </p:sp>
      <p:sp>
        <p:nvSpPr>
          <p:cNvPr id="6" name="Platshållare för bildnummer 5"/>
          <p:cNvSpPr>
            <a:spLocks noGrp="1"/>
          </p:cNvSpPr>
          <p:nvPr>
            <p:ph type="sldNum" sz="quarter" idx="4"/>
          </p:nvPr>
        </p:nvSpPr>
        <p:spPr>
          <a:xfrm>
            <a:off x="6572264" y="6246000"/>
            <a:ext cx="2133600" cy="475200"/>
          </a:xfrm>
          <a:prstGeom prst="rect">
            <a:avLst/>
          </a:prstGeom>
        </p:spPr>
        <p:txBody>
          <a:bodyPr vert="horz" lIns="91440" tIns="45720" rIns="91440" bIns="45720" rtlCol="0" anchor="ctr">
            <a:noAutofit/>
          </a:bodyPr>
          <a:lstStyle>
            <a:lvl1pPr algn="r">
              <a:defRPr sz="1000">
                <a:solidFill>
                  <a:schemeClr val="tx1">
                    <a:tint val="75000"/>
                  </a:schemeClr>
                </a:solidFill>
                <a:latin typeface="Verdana" pitchFamily="34" charset="0"/>
                <a:ea typeface="Verdana" pitchFamily="34" charset="0"/>
                <a:cs typeface="Verdana" pitchFamily="34" charset="0"/>
              </a:defRPr>
            </a:lvl1pPr>
          </a:lstStyle>
          <a:p>
            <a:fld id="{D4069F52-1E71-4577-9D82-B1530963DBD0}" type="slidenum">
              <a:rPr lang="sv-SE" smtClean="0">
                <a:solidFill>
                  <a:srgbClr val="000000">
                    <a:tint val="75000"/>
                  </a:srgbClr>
                </a:solidFill>
              </a:rPr>
              <a:pPr/>
              <a:t>‹Nr.›</a:t>
            </a:fld>
            <a:endParaRPr lang="sv-SE">
              <a:solidFill>
                <a:srgbClr val="000000">
                  <a:tint val="75000"/>
                </a:srgbClr>
              </a:solidFill>
            </a:endParaRPr>
          </a:p>
        </p:txBody>
      </p:sp>
      <p:pic>
        <p:nvPicPr>
          <p:cNvPr id="8" name="Bildobjekt 7" descr="bla-linje.png"/>
          <p:cNvPicPr>
            <a:picLocks noChangeAspect="1"/>
          </p:cNvPicPr>
          <p:nvPr/>
        </p:nvPicPr>
        <p:blipFill>
          <a:blip r:embed="rId9" cstate="print"/>
          <a:stretch>
            <a:fillRect/>
          </a:stretch>
        </p:blipFill>
        <p:spPr>
          <a:xfrm>
            <a:off x="377" y="0"/>
            <a:ext cx="9143245" cy="9387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469061"/>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p:txStyles>
    <p:titleStyle>
      <a:lvl1pPr algn="l"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180975" indent="-180975"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1pPr>
      <a:lvl2pPr marL="363538" indent="-1682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2pPr>
      <a:lvl3pPr marL="536575"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3pPr>
      <a:lvl4pPr marL="719138" indent="-182563"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900113" indent="-180975"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ubrik 3"/>
          <p:cNvSpPr>
            <a:spLocks noGrp="1"/>
          </p:cNvSpPr>
          <p:nvPr>
            <p:ph type="ctrTitle"/>
          </p:nvPr>
        </p:nvSpPr>
        <p:spPr>
          <a:xfrm>
            <a:off x="827584" y="2852936"/>
            <a:ext cx="7822067" cy="1980000"/>
          </a:xfrm>
        </p:spPr>
        <p:txBody>
          <a:bodyPr/>
          <a:lstStyle/>
          <a:p>
            <a:r>
              <a:rPr lang="sv-SE" sz="3600" b="1" dirty="0" smtClean="0"/>
              <a:t>Storstockholms brandförsvar</a:t>
            </a:r>
            <a:r>
              <a:rPr lang="sv-SE" dirty="0" smtClean="0"/>
              <a:t/>
            </a:r>
            <a:br>
              <a:rPr lang="sv-SE" dirty="0" smtClean="0"/>
            </a:br>
            <a:r>
              <a:rPr lang="sv-SE" dirty="0" smtClean="0"/>
              <a:t/>
            </a:r>
            <a:br>
              <a:rPr lang="sv-SE" dirty="0" smtClean="0"/>
            </a:br>
            <a:r>
              <a:rPr lang="sv-SE" sz="2800" dirty="0" smtClean="0">
                <a:latin typeface="+mn-lt"/>
              </a:rPr>
              <a:t>Vi skapar trygghet!</a:t>
            </a:r>
            <a:endParaRPr lang="sv-SE" sz="28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A</a:t>
            </a:r>
            <a:r>
              <a:rPr lang="sv-SE" dirty="0" smtClean="0"/>
              <a:t>larmering</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pPr marL="0" indent="0">
              <a:buNone/>
            </a:pPr>
            <a:endParaRPr lang="sv-SE" dirty="0"/>
          </a:p>
          <a:p>
            <a:pPr marL="0" indent="0">
              <a:buNone/>
            </a:pPr>
            <a:r>
              <a:rPr lang="sv-SE" dirty="0" smtClean="0"/>
              <a:t>Ett </a:t>
            </a:r>
            <a:r>
              <a:rPr lang="sv-SE" dirty="0"/>
              <a:t>räddningsvärn kan larmas ut antingen via SMS eller personsökare, beroende på valt system inom aktuell räddningsorganisation. </a:t>
            </a:r>
            <a:r>
              <a:rPr lang="sv-SE" dirty="0" err="1"/>
              <a:t>Utlarmning</a:t>
            </a:r>
            <a:r>
              <a:rPr lang="sv-SE" dirty="0"/>
              <a:t> sker via SOS alarm eller annan motsvarande enhet, beroende på hur räddningsvärnet är avsett att arbeta och med vilka uppgifter.</a:t>
            </a:r>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9</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3000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Arbetsuppgifter</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pPr marL="0" indent="0">
              <a:buNone/>
            </a:pPr>
            <a:r>
              <a:rPr lang="sv-SE" dirty="0" smtClean="0"/>
              <a:t>Räddningsvärnens </a:t>
            </a:r>
            <a:r>
              <a:rPr lang="sv-SE" dirty="0"/>
              <a:t>arbetsuppgifter kan skilja sig, beroende på hur den kommunala räddningstjänsten väljer att nyttja värnet, och kan innefatta allt från enklare bevakning av majbål och </a:t>
            </a:r>
            <a:r>
              <a:rPr lang="sv-SE" b="1" dirty="0"/>
              <a:t>eftersläckning av brandplatser, till direkt utryckning och samarbete med huvudstyrka i samband med trafikolyckor, bränder och liknande. Ett räddningsvärns arbetsuppgifter kan även innefatta första hjälpen och förebyggande arbete.</a:t>
            </a:r>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10</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96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Utbildning</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pPr marL="0" indent="0">
              <a:buNone/>
            </a:pPr>
            <a:r>
              <a:rPr lang="sv-SE" dirty="0" smtClean="0"/>
              <a:t>Tidigare </a:t>
            </a:r>
            <a:r>
              <a:rPr lang="sv-SE" dirty="0"/>
              <a:t>saknade brandmän tillhörande räddningsvärn särskild utbildning, men på senare tid har en certifiering uppkommit genom ett samarbete mellan MSB, FSFB och SÖRF. Utbildningen sker främst på distans, med praktiska övningar inom den ordinarie räddningstjänstens organisation. Utbildningen har tagits fram för att öka de frivilliga brandmännens kunskap och förmåga att agera i samband med olika händelser, samt därmed bli en effektivare resurs för den kommunala räddningstjänsten.</a:t>
            </a:r>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11</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703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Utbildningsblock </a:t>
            </a:r>
            <a:br>
              <a:rPr lang="sv-SE" dirty="0" smtClean="0"/>
            </a:br>
            <a:endParaRPr lang="sv-SE" dirty="0"/>
          </a:p>
        </p:txBody>
      </p:sp>
      <p:sp>
        <p:nvSpPr>
          <p:cNvPr id="3" name="Platshållare för innehåll 2"/>
          <p:cNvSpPr>
            <a:spLocks noGrp="1"/>
          </p:cNvSpPr>
          <p:nvPr>
            <p:ph idx="1"/>
          </p:nvPr>
        </p:nvSpPr>
        <p:spPr/>
        <p:txBody>
          <a:bodyPr/>
          <a:lstStyle/>
          <a:p>
            <a:r>
              <a:rPr lang="sv-SE" dirty="0"/>
              <a:t>1.Räddningstjänsten och den enskilde i samhället</a:t>
            </a:r>
          </a:p>
          <a:p>
            <a:r>
              <a:rPr lang="sv-SE" dirty="0"/>
              <a:t>2.Sjukvård/kris och krishantering</a:t>
            </a:r>
          </a:p>
          <a:p>
            <a:r>
              <a:rPr lang="sv-SE" dirty="0"/>
              <a:t>3.Brandvattenförsörjning - pumpar </a:t>
            </a:r>
          </a:p>
          <a:p>
            <a:r>
              <a:rPr lang="sv-SE" dirty="0"/>
              <a:t>4.Risker och regelverk</a:t>
            </a:r>
          </a:p>
          <a:p>
            <a:r>
              <a:rPr lang="sv-SE" dirty="0"/>
              <a:t>5.Brandförlopp och släckteknik</a:t>
            </a:r>
          </a:p>
          <a:p>
            <a:r>
              <a:rPr lang="sv-SE" dirty="0"/>
              <a:t>6.Personlivräddning</a:t>
            </a:r>
          </a:p>
          <a:p>
            <a:r>
              <a:rPr lang="sv-SE" dirty="0"/>
              <a:t>7.Farliga ämnen </a:t>
            </a:r>
          </a:p>
          <a:p>
            <a:r>
              <a:rPr lang="sv-SE" dirty="0"/>
              <a:t>8.Djurlivräddning</a:t>
            </a:r>
          </a:p>
          <a:p>
            <a:r>
              <a:rPr lang="sv-SE" dirty="0"/>
              <a:t>9.Väderhändelser</a:t>
            </a:r>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12</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699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Legalitet LSO kap 6</a:t>
            </a:r>
            <a:endParaRPr lang="sv-SE" dirty="0"/>
          </a:p>
        </p:txBody>
      </p:sp>
      <p:sp>
        <p:nvSpPr>
          <p:cNvPr id="3" name="Platshållare för innehåll 2"/>
          <p:cNvSpPr>
            <a:spLocks noGrp="1"/>
          </p:cNvSpPr>
          <p:nvPr>
            <p:ph idx="1"/>
          </p:nvPr>
        </p:nvSpPr>
        <p:spPr>
          <a:xfrm>
            <a:off x="874800" y="2492896"/>
            <a:ext cx="7794774" cy="3654032"/>
          </a:xfrm>
        </p:spPr>
        <p:txBody>
          <a:bodyPr/>
          <a:lstStyle/>
          <a:p>
            <a:r>
              <a:rPr lang="sv-SE" b="1" dirty="0"/>
              <a:t>Tjänsteplikt</a:t>
            </a:r>
          </a:p>
          <a:p>
            <a:r>
              <a:rPr lang="sv-SE" b="1" dirty="0"/>
              <a:t>1 §</a:t>
            </a:r>
            <a:r>
              <a:rPr lang="sv-SE" dirty="0"/>
              <a:t> När det behövs, är var och en som under kalenderåret fyller lägst arton och högst sextiofem år skyldig att medverka i räddningstjänst, i den mån hans eller hennes kunskaper, hälsa och kroppskrafter tillåter det.</a:t>
            </a:r>
          </a:p>
          <a:p>
            <a:r>
              <a:rPr lang="sv-SE" dirty="0"/>
              <a:t>Tjänsteplikten fullgörs på anmodan av räddningsledaren.</a:t>
            </a:r>
          </a:p>
          <a:p>
            <a:r>
              <a:rPr lang="sv-SE" dirty="0"/>
              <a:t>Bland dem som är tjänstepliktiga enligt första stycket och som är bosatta i kommunen får en nämnd som avses i 3 kap. 11 § ta ut lämpliga personer för att ingå i kommunens räddningsvärn. I första hand skall frivilliga tas ut. Den som tagits ut är skyldig att delta i övning med räddningsvärnet under högst tjugo timmar årligen.</a:t>
            </a:r>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13</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1027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Grundförutsättningar</a:t>
            </a:r>
            <a:endParaRPr lang="sv-SE" dirty="0"/>
          </a:p>
        </p:txBody>
      </p:sp>
      <p:sp>
        <p:nvSpPr>
          <p:cNvPr id="3" name="Platshållare för innehåll 2"/>
          <p:cNvSpPr>
            <a:spLocks noGrp="1"/>
          </p:cNvSpPr>
          <p:nvPr>
            <p:ph idx="1"/>
          </p:nvPr>
        </p:nvSpPr>
        <p:spPr/>
        <p:txBody>
          <a:bodyPr/>
          <a:lstStyle/>
          <a:p>
            <a:endParaRPr lang="sv-SE" dirty="0" smtClean="0"/>
          </a:p>
          <a:p>
            <a:endParaRPr lang="sv-SE" dirty="0"/>
          </a:p>
          <a:p>
            <a:r>
              <a:rPr lang="sv-SE" dirty="0" smtClean="0"/>
              <a:t>Ett långsiktigt åtagande av 8-10 frivilliga</a:t>
            </a:r>
          </a:p>
          <a:p>
            <a:r>
              <a:rPr lang="sv-SE" dirty="0" smtClean="0"/>
              <a:t>Fullt friska</a:t>
            </a:r>
          </a:p>
          <a:p>
            <a:r>
              <a:rPr lang="sv-SE" dirty="0" smtClean="0"/>
              <a:t>Körkort B</a:t>
            </a:r>
          </a:p>
          <a:p>
            <a:r>
              <a:rPr lang="sv-SE" dirty="0" smtClean="0"/>
              <a:t>Positivt är givetvis erfarenhet av räddningsarbete, sjukvård, psykosocialt omhändertagande eller annan kunskap</a:t>
            </a:r>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14</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653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Vilken förmåga ska ett värn ha?</a:t>
            </a:r>
            <a:br>
              <a:rPr lang="sv-SE" dirty="0"/>
            </a:br>
            <a:r>
              <a:rPr lang="sv-SE" dirty="0"/>
              <a:t/>
            </a:r>
            <a:br>
              <a:rPr lang="sv-SE" dirty="0"/>
            </a:br>
            <a:endParaRPr lang="sv-SE" dirty="0"/>
          </a:p>
        </p:txBody>
      </p:sp>
      <p:sp>
        <p:nvSpPr>
          <p:cNvPr id="3" name="Platshållare för innehåll 2"/>
          <p:cNvSpPr>
            <a:spLocks noGrp="1"/>
          </p:cNvSpPr>
          <p:nvPr>
            <p:ph idx="1"/>
          </p:nvPr>
        </p:nvSpPr>
        <p:spPr/>
        <p:txBody>
          <a:bodyPr/>
          <a:lstStyle/>
          <a:p>
            <a:endParaRPr lang="sv-SE" dirty="0" smtClean="0"/>
          </a:p>
          <a:p>
            <a:r>
              <a:rPr lang="sv-SE" dirty="0" smtClean="0"/>
              <a:t>Frivilliga</a:t>
            </a:r>
            <a:endParaRPr lang="sv-SE" dirty="0"/>
          </a:p>
          <a:p>
            <a:r>
              <a:rPr lang="sv-SE" dirty="0" smtClean="0"/>
              <a:t>Lokal</a:t>
            </a:r>
          </a:p>
          <a:p>
            <a:r>
              <a:rPr lang="sv-SE" dirty="0" smtClean="0"/>
              <a:t>Fordon </a:t>
            </a:r>
          </a:p>
          <a:p>
            <a:r>
              <a:rPr lang="sv-SE" dirty="0" smtClean="0"/>
              <a:t>Personlig utrustning</a:t>
            </a:r>
          </a:p>
          <a:p>
            <a:r>
              <a:rPr lang="sv-SE" dirty="0" smtClean="0"/>
              <a:t>Räddningsutrustning-pump</a:t>
            </a:r>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15</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990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vi nu i processen?</a:t>
            </a:r>
            <a:br>
              <a:rPr lang="sv-SE" dirty="0"/>
            </a:br>
            <a:endParaRPr lang="sv-SE" dirty="0"/>
          </a:p>
        </p:txBody>
      </p:sp>
      <p:sp>
        <p:nvSpPr>
          <p:cNvPr id="3" name="Platshållare för innehåll 2"/>
          <p:cNvSpPr>
            <a:spLocks noGrp="1"/>
          </p:cNvSpPr>
          <p:nvPr>
            <p:ph idx="1"/>
          </p:nvPr>
        </p:nvSpPr>
        <p:spPr/>
        <p:txBody>
          <a:bodyPr/>
          <a:lstStyle/>
          <a:p>
            <a:r>
              <a:rPr lang="sv-SE" dirty="0" smtClean="0"/>
              <a:t>Diskuterat frågan i SSBF:s ledningsgrupp</a:t>
            </a:r>
          </a:p>
          <a:p>
            <a:r>
              <a:rPr lang="sv-SE" dirty="0" smtClean="0"/>
              <a:t>Utreder </a:t>
            </a:r>
            <a:r>
              <a:rPr lang="sv-SE" dirty="0"/>
              <a:t>de ekonomiska konsekvenserna för anskaffande av ett fordon, hyra av lokal, utrustning, samt personalkostnader</a:t>
            </a:r>
            <a:r>
              <a:rPr lang="sv-SE" dirty="0" smtClean="0"/>
              <a:t>. Larmplaner och teknik kommer senare.</a:t>
            </a:r>
          </a:p>
          <a:p>
            <a:r>
              <a:rPr lang="sv-SE" dirty="0" smtClean="0"/>
              <a:t>Vilken förmåga ska ett eventuellt framtida värn besitta</a:t>
            </a:r>
            <a:endParaRPr lang="sv-SE" dirty="0"/>
          </a:p>
          <a:p>
            <a:r>
              <a:rPr lang="sv-SE" dirty="0" smtClean="0"/>
              <a:t>Se över förutsättningarna för </a:t>
            </a:r>
            <a:r>
              <a:rPr lang="sv-SE" dirty="0"/>
              <a:t>utbildning av </a:t>
            </a:r>
            <a:r>
              <a:rPr lang="sv-SE" dirty="0" smtClean="0"/>
              <a:t>värnpersonal</a:t>
            </a:r>
          </a:p>
          <a:p>
            <a:endParaRPr lang="sv-SE" dirty="0" smtClean="0"/>
          </a:p>
          <a:p>
            <a:r>
              <a:rPr lang="sv-SE" dirty="0" smtClean="0"/>
              <a:t>Ett förslag till inriktningsbeslut om värn på Rindö innan sommaren</a:t>
            </a:r>
            <a:endParaRPr lang="sv-SE" dirty="0"/>
          </a:p>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16</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059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Frågor?</a:t>
            </a:r>
            <a:r>
              <a:rPr lang="sv-SE" dirty="0"/>
              <a:t/>
            </a:r>
            <a:br>
              <a:rPr lang="sv-SE" dirty="0"/>
            </a:br>
            <a:endParaRPr lang="sv-SE" dirty="0"/>
          </a:p>
        </p:txBody>
      </p:sp>
      <p:sp>
        <p:nvSpPr>
          <p:cNvPr id="3" name="Platshållare för innehåll 2"/>
          <p:cNvSpPr>
            <a:spLocks noGrp="1"/>
          </p:cNvSpPr>
          <p:nvPr>
            <p:ph idx="1"/>
          </p:nvPr>
        </p:nvSpPr>
        <p:spPr/>
        <p:txBody>
          <a:bodyPr/>
          <a:lstStyle/>
          <a:p>
            <a:endParaRPr lang="sv-SE"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17</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46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smtClean="0"/>
              <a:t>Min presentation</a:t>
            </a:r>
            <a:endParaRPr lang="sv-SE" dirty="0"/>
          </a:p>
        </p:txBody>
      </p:sp>
      <p:sp>
        <p:nvSpPr>
          <p:cNvPr id="4" name="Platshållare för innehåll 3"/>
          <p:cNvSpPr>
            <a:spLocks noGrp="1"/>
          </p:cNvSpPr>
          <p:nvPr>
            <p:ph idx="1"/>
          </p:nvPr>
        </p:nvSpPr>
        <p:spPr>
          <a:xfrm>
            <a:off x="874800" y="2780928"/>
            <a:ext cx="7794774" cy="3960440"/>
          </a:xfrm>
        </p:spPr>
        <p:txBody>
          <a:bodyPr/>
          <a:lstStyle/>
          <a:p>
            <a:r>
              <a:rPr lang="sv-SE" dirty="0" smtClean="0"/>
              <a:t>Tom Setterwall</a:t>
            </a:r>
          </a:p>
          <a:p>
            <a:r>
              <a:rPr lang="sv-SE" dirty="0" smtClean="0"/>
              <a:t>Presentation av SSBF</a:t>
            </a:r>
          </a:p>
          <a:p>
            <a:r>
              <a:rPr lang="sv-SE" dirty="0" smtClean="0"/>
              <a:t>Vad är ett räddningsvärn</a:t>
            </a:r>
          </a:p>
          <a:p>
            <a:r>
              <a:rPr lang="sv-SE" dirty="0" smtClean="0"/>
              <a:t>Legaliteten kring ett räddningsvärn</a:t>
            </a:r>
          </a:p>
          <a:p>
            <a:r>
              <a:rPr lang="sv-SE" dirty="0" smtClean="0"/>
              <a:t>Utbildning/krav</a:t>
            </a:r>
          </a:p>
          <a:p>
            <a:r>
              <a:rPr lang="sv-SE" dirty="0" smtClean="0"/>
              <a:t>Bemanning</a:t>
            </a:r>
          </a:p>
          <a:p>
            <a:r>
              <a:rPr lang="sv-SE" dirty="0" smtClean="0"/>
              <a:t>Ersättning</a:t>
            </a:r>
          </a:p>
          <a:p>
            <a:r>
              <a:rPr lang="sv-SE" dirty="0" smtClean="0"/>
              <a:t>Fordon, lokal, materiel</a:t>
            </a:r>
          </a:p>
          <a:p>
            <a:r>
              <a:rPr lang="sv-SE" dirty="0" smtClean="0"/>
              <a:t>Vad är vi nu i processen?</a:t>
            </a:r>
          </a:p>
          <a:p>
            <a:r>
              <a:rPr lang="sv-SE" dirty="0" smtClean="0"/>
              <a:t>Frågor</a:t>
            </a:r>
            <a:endParaRPr lang="sv-S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162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08720"/>
            <a:ext cx="9144000" cy="6232515"/>
          </a:xfrm>
          <a:prstGeom prst="rect">
            <a:avLst/>
          </a:prstGeom>
        </p:spPr>
      </p:pic>
      <p:sp>
        <p:nvSpPr>
          <p:cNvPr id="16" name="Rektangel 15"/>
          <p:cNvSpPr/>
          <p:nvPr/>
        </p:nvSpPr>
        <p:spPr>
          <a:xfrm>
            <a:off x="0" y="5256000"/>
            <a:ext cx="7884368" cy="1296144"/>
          </a:xfrm>
          <a:prstGeom prst="rect">
            <a:avLst/>
          </a:prstGeom>
          <a:solidFill>
            <a:srgbClr val="1E3057">
              <a:alpha val="50000"/>
            </a:srgbClr>
          </a:solidFill>
          <a:ln w="25400" cap="flat" cmpd="sng" algn="ctr">
            <a:noFill/>
            <a:prstDash val="solid"/>
          </a:ln>
          <a:effectLst/>
        </p:spPr>
        <p:txBody>
          <a:bodyPr rtlCol="0" anchor="ctr"/>
          <a:lstStyle/>
          <a:p>
            <a:pPr algn="ctr">
              <a:defRPr/>
            </a:pPr>
            <a:endParaRPr lang="en" kern="0" smtClean="0">
              <a:solidFill>
                <a:srgbClr val="FFFFFF"/>
              </a:solidFill>
              <a:latin typeface="Georgia"/>
            </a:endParaRPr>
          </a:p>
        </p:txBody>
      </p:sp>
      <p:sp>
        <p:nvSpPr>
          <p:cNvPr id="17" name="Rektangel 16"/>
          <p:cNvSpPr/>
          <p:nvPr/>
        </p:nvSpPr>
        <p:spPr>
          <a:xfrm>
            <a:off x="539552" y="5400000"/>
            <a:ext cx="7272808" cy="707886"/>
          </a:xfrm>
          <a:prstGeom prst="rect">
            <a:avLst/>
          </a:prstGeom>
        </p:spPr>
        <p:txBody>
          <a:bodyPr wrap="square">
            <a:spAutoFit/>
          </a:bodyPr>
          <a:lstStyle/>
          <a:p>
            <a:r>
              <a:rPr lang="sv-SE" sz="2000" b="1" dirty="0" smtClean="0">
                <a:solidFill>
                  <a:srgbClr val="FFFFFF"/>
                </a:solidFill>
                <a:latin typeface="+mj-lt"/>
              </a:rPr>
              <a:t>Kommunalförbund</a:t>
            </a:r>
            <a:endParaRPr lang="en" sz="2000" b="1" dirty="0">
              <a:solidFill>
                <a:srgbClr val="FFFFFF"/>
              </a:solidFill>
              <a:latin typeface="+mj-lt"/>
            </a:endParaRPr>
          </a:p>
          <a:p>
            <a:endParaRPr lang="en" sz="2000" b="1"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9070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27" y="1828800"/>
            <a:ext cx="4540545" cy="4009869"/>
          </a:xfrm>
          <a:prstGeom prst="rect">
            <a:avLst/>
          </a:prstGeom>
        </p:spPr>
      </p:pic>
      <p:sp>
        <p:nvSpPr>
          <p:cNvPr id="7" name="Rektangel 6"/>
          <p:cNvSpPr/>
          <p:nvPr/>
        </p:nvSpPr>
        <p:spPr>
          <a:xfrm>
            <a:off x="4626911" y="1827639"/>
            <a:ext cx="4499572" cy="4028793"/>
          </a:xfrm>
          <a:prstGeom prst="rect">
            <a:avLst/>
          </a:prstGeom>
          <a:solidFill>
            <a:srgbClr val="27406A"/>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
              <a:solidFill>
                <a:prstClr val="white"/>
              </a:solidFill>
            </a:endParaRPr>
          </a:p>
        </p:txBody>
      </p:sp>
      <p:sp>
        <p:nvSpPr>
          <p:cNvPr id="9" name="Rektangel 8"/>
          <p:cNvSpPr/>
          <p:nvPr/>
        </p:nvSpPr>
        <p:spPr>
          <a:xfrm>
            <a:off x="4920243" y="3861048"/>
            <a:ext cx="288000" cy="288000"/>
          </a:xfrm>
          <a:prstGeom prst="rect">
            <a:avLst/>
          </a:prstGeom>
          <a:solidFill>
            <a:srgbClr val="88B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prstClr val="white"/>
              </a:solidFill>
            </a:endParaRPr>
          </a:p>
        </p:txBody>
      </p:sp>
      <p:sp>
        <p:nvSpPr>
          <p:cNvPr id="10" name="Rektangel 9"/>
          <p:cNvSpPr/>
          <p:nvPr/>
        </p:nvSpPr>
        <p:spPr>
          <a:xfrm>
            <a:off x="4920243" y="4149048"/>
            <a:ext cx="288000" cy="288000"/>
          </a:xfrm>
          <a:prstGeom prst="rect">
            <a:avLst/>
          </a:prstGeom>
          <a:solidFill>
            <a:srgbClr val="A0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prstClr val="white"/>
              </a:solidFill>
            </a:endParaRPr>
          </a:p>
        </p:txBody>
      </p:sp>
      <p:sp>
        <p:nvSpPr>
          <p:cNvPr id="11" name="Rektangel 10"/>
          <p:cNvSpPr/>
          <p:nvPr/>
        </p:nvSpPr>
        <p:spPr>
          <a:xfrm>
            <a:off x="4920243" y="4437048"/>
            <a:ext cx="288000" cy="288000"/>
          </a:xfrm>
          <a:prstGeom prst="rect">
            <a:avLst/>
          </a:prstGeom>
          <a:solidFill>
            <a:srgbClr val="C7A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prstClr val="white"/>
              </a:solidFill>
            </a:endParaRPr>
          </a:p>
        </p:txBody>
      </p:sp>
      <p:sp>
        <p:nvSpPr>
          <p:cNvPr id="12" name="Rektangel 11"/>
          <p:cNvSpPr/>
          <p:nvPr/>
        </p:nvSpPr>
        <p:spPr>
          <a:xfrm>
            <a:off x="4920243" y="5062814"/>
            <a:ext cx="288000" cy="288000"/>
          </a:xfrm>
          <a:prstGeom prst="rect">
            <a:avLst/>
          </a:prstGeom>
          <a:solidFill>
            <a:srgbClr val="FAC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prstClr val="white"/>
              </a:solidFill>
            </a:endParaRPr>
          </a:p>
        </p:txBody>
      </p:sp>
      <p:sp>
        <p:nvSpPr>
          <p:cNvPr id="15" name="textruta 14"/>
          <p:cNvSpPr txBox="1"/>
          <p:nvPr/>
        </p:nvSpPr>
        <p:spPr>
          <a:xfrm>
            <a:off x="4839654" y="2122398"/>
            <a:ext cx="4074085" cy="3754874"/>
          </a:xfrm>
          <a:prstGeom prst="rect">
            <a:avLst/>
          </a:prstGeom>
          <a:noFill/>
        </p:spPr>
        <p:txBody>
          <a:bodyPr wrap="square" rtlCol="0">
            <a:spAutoFit/>
          </a:bodyPr>
          <a:lstStyle/>
          <a:p>
            <a:r>
              <a:rPr lang="sv-SE" sz="2000" b="1" dirty="0" smtClean="0">
                <a:solidFill>
                  <a:schemeClr val="bg1"/>
                </a:solidFill>
                <a:latin typeface="Verdana" charset="0"/>
                <a:ea typeface="Verdana" charset="0"/>
                <a:cs typeface="Verdana" charset="0"/>
              </a:rPr>
              <a:t>Kommunalförbund</a:t>
            </a:r>
          </a:p>
          <a:p>
            <a:endParaRPr lang="sv-SE" dirty="0">
              <a:solidFill>
                <a:schemeClr val="bg1"/>
              </a:solidFill>
              <a:latin typeface="Georgia" charset="0"/>
              <a:ea typeface="Georgia" charset="0"/>
              <a:cs typeface="Georgia" charset="0"/>
            </a:endParaRPr>
          </a:p>
          <a:p>
            <a:r>
              <a:rPr lang="sv-SE" dirty="0" smtClean="0">
                <a:solidFill>
                  <a:schemeClr val="bg1"/>
                </a:solidFill>
                <a:latin typeface="Georgia" charset="0"/>
                <a:ea typeface="Georgia" charset="0"/>
                <a:cs typeface="Georgia" charset="0"/>
              </a:rPr>
              <a:t>Inom Storstockholms brandförsvars närområde finns ytterligare tre kommunalförbund.</a:t>
            </a:r>
          </a:p>
          <a:p>
            <a:endParaRPr lang="sv-SE" dirty="0" smtClean="0">
              <a:solidFill>
                <a:schemeClr val="bg1"/>
              </a:solidFill>
              <a:latin typeface="Georgia" charset="0"/>
              <a:ea typeface="Georgia" charset="0"/>
              <a:cs typeface="Georgia" charset="0"/>
            </a:endParaRPr>
          </a:p>
          <a:p>
            <a:pPr lvl="1">
              <a:spcAft>
                <a:spcPts val="600"/>
              </a:spcAft>
            </a:pPr>
            <a:r>
              <a:rPr lang="sv-SE" dirty="0" smtClean="0">
                <a:solidFill>
                  <a:schemeClr val="bg1"/>
                </a:solidFill>
                <a:latin typeface="Georgia" charset="0"/>
                <a:ea typeface="Georgia" charset="0"/>
                <a:cs typeface="Georgia" charset="0"/>
              </a:rPr>
              <a:t>Storstockholms brandförsvar</a:t>
            </a:r>
          </a:p>
          <a:p>
            <a:pPr lvl="1">
              <a:spcAft>
                <a:spcPts val="600"/>
              </a:spcAft>
            </a:pPr>
            <a:r>
              <a:rPr lang="sv-SE" dirty="0" smtClean="0">
                <a:solidFill>
                  <a:schemeClr val="bg1"/>
                </a:solidFill>
                <a:latin typeface="Georgia" charset="0"/>
                <a:ea typeface="Georgia" charset="0"/>
                <a:cs typeface="Georgia" charset="0"/>
              </a:rPr>
              <a:t>Brandkåren </a:t>
            </a:r>
            <a:r>
              <a:rPr lang="sv-SE" dirty="0" err="1" smtClean="0">
                <a:solidFill>
                  <a:schemeClr val="bg1"/>
                </a:solidFill>
                <a:latin typeface="Georgia" charset="0"/>
                <a:ea typeface="Georgia" charset="0"/>
                <a:cs typeface="Georgia" charset="0"/>
              </a:rPr>
              <a:t>Attunda</a:t>
            </a:r>
            <a:endParaRPr lang="sv-SE" dirty="0" smtClean="0">
              <a:solidFill>
                <a:schemeClr val="bg1"/>
              </a:solidFill>
              <a:latin typeface="Georgia" charset="0"/>
              <a:ea typeface="Georgia" charset="0"/>
              <a:cs typeface="Georgia" charset="0"/>
            </a:endParaRPr>
          </a:p>
          <a:p>
            <a:pPr lvl="1">
              <a:spcAft>
                <a:spcPts val="600"/>
              </a:spcAft>
            </a:pPr>
            <a:r>
              <a:rPr lang="sv-SE" dirty="0" smtClean="0">
                <a:solidFill>
                  <a:schemeClr val="bg1"/>
                </a:solidFill>
                <a:latin typeface="Georgia" charset="0"/>
                <a:ea typeface="Georgia" charset="0"/>
                <a:cs typeface="Georgia" charset="0"/>
              </a:rPr>
              <a:t>Södertörns brandförsvarsförbund</a:t>
            </a:r>
          </a:p>
          <a:p>
            <a:pPr lvl="1">
              <a:spcAft>
                <a:spcPts val="600"/>
              </a:spcAft>
            </a:pPr>
            <a:r>
              <a:rPr lang="sv-SE" dirty="0" smtClean="0">
                <a:solidFill>
                  <a:schemeClr val="bg1"/>
                </a:solidFill>
                <a:latin typeface="Georgia" charset="0"/>
                <a:ea typeface="Georgia" charset="0"/>
                <a:cs typeface="Georgia" charset="0"/>
              </a:rPr>
              <a:t>Räddningstjänsten </a:t>
            </a:r>
            <a:br>
              <a:rPr lang="sv-SE" dirty="0" smtClean="0">
                <a:solidFill>
                  <a:schemeClr val="bg1"/>
                </a:solidFill>
                <a:latin typeface="Georgia" charset="0"/>
                <a:ea typeface="Georgia" charset="0"/>
                <a:cs typeface="Georgia" charset="0"/>
              </a:rPr>
            </a:br>
            <a:r>
              <a:rPr lang="sv-SE" dirty="0" smtClean="0">
                <a:solidFill>
                  <a:schemeClr val="bg1"/>
                </a:solidFill>
                <a:latin typeface="Georgia" charset="0"/>
                <a:ea typeface="Georgia" charset="0"/>
                <a:cs typeface="Georgia" charset="0"/>
              </a:rPr>
              <a:t>Enköping-Håbo</a:t>
            </a:r>
          </a:p>
          <a:p>
            <a:endParaRPr lang="sv-SE" dirty="0" smtClean="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108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ktangel 10"/>
          <p:cNvSpPr/>
          <p:nvPr/>
        </p:nvSpPr>
        <p:spPr>
          <a:xfrm>
            <a:off x="4995333" y="2026001"/>
            <a:ext cx="4148667" cy="3616167"/>
          </a:xfrm>
          <a:prstGeom prst="rect">
            <a:avLst/>
          </a:prstGeom>
          <a:solidFill>
            <a:srgbClr val="27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b="1" dirty="0">
              <a:solidFill>
                <a:srgbClr val="FFFFFF"/>
              </a:solidFill>
            </a:endParaRPr>
          </a:p>
        </p:txBody>
      </p:sp>
      <p:sp>
        <p:nvSpPr>
          <p:cNvPr id="2" name="Platshållare för datum 1"/>
          <p:cNvSpPr>
            <a:spLocks noGrp="1"/>
          </p:cNvSpPr>
          <p:nvPr>
            <p:ph type="dt" sz="half" idx="10"/>
          </p:nvPr>
        </p:nvSpPr>
        <p:spPr/>
        <p:txBody>
          <a:bodyPr/>
          <a:lstStyle/>
          <a:p>
            <a:fld id="{94939932-2DA0-4186-9A76-7B34A1B7EF27}" type="datetime6">
              <a:rPr lang="sv-SE">
                <a:solidFill>
                  <a:srgbClr val="000000">
                    <a:tint val="75000"/>
                  </a:srgbClr>
                </a:solidFill>
              </a:rPr>
              <a:pPr/>
              <a:t>mars 17</a:t>
            </a:fld>
            <a:endParaRPr lang="en">
              <a:solidFill>
                <a:srgbClr val="000000">
                  <a:tint val="75000"/>
                </a:srgbClr>
              </a:solidFill>
            </a:endParaRPr>
          </a:p>
        </p:txBody>
      </p:sp>
      <p:sp>
        <p:nvSpPr>
          <p:cNvPr id="3" name="Platshållare för bildnummer 2"/>
          <p:cNvSpPr>
            <a:spLocks noGrp="1"/>
          </p:cNvSpPr>
          <p:nvPr>
            <p:ph type="sldNum" sz="quarter" idx="12"/>
          </p:nvPr>
        </p:nvSpPr>
        <p:spPr/>
        <p:txBody>
          <a:bodyPr/>
          <a:lstStyle/>
          <a:p>
            <a:pPr algn="l"/>
            <a:fld id="{D4069F52-1E71-4577-9D82-B1530963DBD0}" type="slidenum">
              <a:rPr>
                <a:solidFill>
                  <a:srgbClr val="000000">
                    <a:tint val="75000"/>
                  </a:srgbClr>
                </a:solidFill>
              </a:rPr>
              <a:pPr algn="l"/>
              <a:t>4</a:t>
            </a:fld>
            <a:endParaRPr lang="en">
              <a:solidFill>
                <a:srgbClr val="000000">
                  <a:tint val="75000"/>
                </a:srgbClr>
              </a:solidFill>
            </a:endParaRPr>
          </a:p>
        </p:txBody>
      </p:sp>
      <p:pic>
        <p:nvPicPr>
          <p:cNvPr id="10" name="Bildobjekt 9"/>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026001"/>
            <a:ext cx="4875730" cy="3616167"/>
          </a:xfrm>
          <a:prstGeom prst="rect">
            <a:avLst/>
          </a:prstGeom>
        </p:spPr>
      </p:pic>
      <p:sp>
        <p:nvSpPr>
          <p:cNvPr id="6" name="textruta 5"/>
          <p:cNvSpPr txBox="1"/>
          <p:nvPr/>
        </p:nvSpPr>
        <p:spPr>
          <a:xfrm>
            <a:off x="5364088" y="2275125"/>
            <a:ext cx="3528392" cy="3416320"/>
          </a:xfrm>
          <a:prstGeom prst="rect">
            <a:avLst/>
          </a:prstGeom>
          <a:noFill/>
        </p:spPr>
        <p:txBody>
          <a:bodyPr wrap="square" rtlCol="0">
            <a:spAutoFit/>
          </a:bodyPr>
          <a:lstStyle/>
          <a:p>
            <a:r>
              <a:rPr lang="sv-SE" sz="2000" b="1" dirty="0" smtClean="0">
                <a:solidFill>
                  <a:srgbClr val="FFFFFF"/>
                </a:solidFill>
                <a:latin typeface="+mj-lt"/>
              </a:rPr>
              <a:t>Vi skapar trygghet</a:t>
            </a:r>
            <a:endParaRPr lang="en" sz="2000" dirty="0" smtClean="0">
              <a:solidFill>
                <a:srgbClr val="000000"/>
              </a:solidFill>
              <a:latin typeface="+mj-lt"/>
            </a:endParaRPr>
          </a:p>
          <a:p>
            <a:endParaRPr lang="en" dirty="0">
              <a:solidFill>
                <a:srgbClr val="1E3057"/>
              </a:solidFill>
            </a:endParaRPr>
          </a:p>
          <a:p>
            <a:r>
              <a:rPr lang="sv-SE" sz="2000" dirty="0" smtClean="0">
                <a:solidFill>
                  <a:srgbClr val="FFFFFF"/>
                </a:solidFill>
                <a:latin typeface="Georgia" charset="0"/>
                <a:ea typeface="Georgia" charset="0"/>
                <a:cs typeface="Georgia" charset="0"/>
              </a:rPr>
              <a:t>Kommunalförbund för räddningstjänst</a:t>
            </a:r>
            <a:r>
              <a:rPr lang="en" sz="2000" dirty="0" smtClean="0">
                <a:solidFill>
                  <a:srgbClr val="FFFFFF"/>
                </a:solidFill>
                <a:latin typeface="Georgia" charset="0"/>
                <a:ea typeface="Georgia" charset="0"/>
                <a:cs typeface="Georgia" charset="0"/>
              </a:rPr>
              <a:t>.</a:t>
            </a:r>
          </a:p>
          <a:p>
            <a:pPr marL="285750" indent="-285750">
              <a:buFontTx/>
              <a:buChar char="-"/>
            </a:pPr>
            <a:endParaRPr lang="en" sz="2000" dirty="0" smtClean="0">
              <a:solidFill>
                <a:srgbClr val="FFFFFF"/>
              </a:solidFill>
              <a:latin typeface="Georgia" charset="0"/>
              <a:ea typeface="Georgia" charset="0"/>
              <a:cs typeface="Georgia" charset="0"/>
            </a:endParaRPr>
          </a:p>
          <a:p>
            <a:r>
              <a:rPr lang="sv-SE" sz="2000" dirty="0" smtClean="0">
                <a:solidFill>
                  <a:srgbClr val="FFFFFF"/>
                </a:solidFill>
                <a:latin typeface="Georgia" charset="0"/>
                <a:ea typeface="Georgia" charset="0"/>
                <a:cs typeface="Georgia" charset="0"/>
              </a:rPr>
              <a:t>Trygghet för 1.3 miljoner invånare</a:t>
            </a:r>
            <a:r>
              <a:rPr lang="en" sz="2000" dirty="0" smtClean="0">
                <a:solidFill>
                  <a:srgbClr val="FFFFFF"/>
                </a:solidFill>
                <a:latin typeface="Georgia" charset="0"/>
                <a:ea typeface="Georgia" charset="0"/>
                <a:cs typeface="Georgia" charset="0"/>
              </a:rPr>
              <a:t>.</a:t>
            </a:r>
          </a:p>
          <a:p>
            <a:pPr marL="285750" indent="-285750">
              <a:buFontTx/>
              <a:buChar char="-"/>
            </a:pPr>
            <a:endParaRPr lang="en" sz="2000" dirty="0" smtClean="0">
              <a:solidFill>
                <a:srgbClr val="FFFFFF"/>
              </a:solidFill>
              <a:latin typeface="Georgia" charset="0"/>
              <a:ea typeface="Georgia" charset="0"/>
              <a:cs typeface="Georgia" charset="0"/>
            </a:endParaRPr>
          </a:p>
          <a:p>
            <a:r>
              <a:rPr lang="sv-SE" sz="2000" dirty="0" smtClean="0">
                <a:solidFill>
                  <a:srgbClr val="FFFFFF"/>
                </a:solidFill>
                <a:latin typeface="Georgia" charset="0"/>
                <a:ea typeface="Georgia" charset="0"/>
                <a:cs typeface="Georgia" charset="0"/>
              </a:rPr>
              <a:t>Glädje och stolthet över medborgarna förtroende</a:t>
            </a:r>
            <a:r>
              <a:rPr lang="en" sz="2000" dirty="0" smtClean="0">
                <a:solidFill>
                  <a:srgbClr val="FFFFFF"/>
                </a:solidFill>
                <a:latin typeface="Georgia" charset="0"/>
                <a:ea typeface="Georgia" charset="0"/>
                <a:cs typeface="Georgia" charset="0"/>
              </a:rPr>
              <a:t>.</a:t>
            </a:r>
            <a:endParaRPr lang="en" dirty="0">
              <a:solidFill>
                <a:srgbClr val="000000"/>
              </a:solidFill>
              <a:latin typeface="Georgia" charset="0"/>
              <a:ea typeface="Georgia" charset="0"/>
              <a:cs typeface="Georgia" charset="0"/>
            </a:endParaRPr>
          </a:p>
          <a:p>
            <a:endParaRPr lang="en"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6525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ktangel 5"/>
          <p:cNvSpPr/>
          <p:nvPr/>
        </p:nvSpPr>
        <p:spPr>
          <a:xfrm>
            <a:off x="4860032" y="1556792"/>
            <a:ext cx="4283968" cy="1368152"/>
          </a:xfrm>
          <a:prstGeom prst="rect">
            <a:avLst/>
          </a:prstGeom>
          <a:solidFill>
            <a:srgbClr val="27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srgbClr val="FFFFFF"/>
              </a:solidFill>
            </a:endParaRPr>
          </a:p>
        </p:txBody>
      </p:sp>
      <p:sp>
        <p:nvSpPr>
          <p:cNvPr id="5" name="textruta 4"/>
          <p:cNvSpPr txBox="1"/>
          <p:nvPr/>
        </p:nvSpPr>
        <p:spPr>
          <a:xfrm>
            <a:off x="4932040" y="1628800"/>
            <a:ext cx="4032448" cy="1231106"/>
          </a:xfrm>
          <a:prstGeom prst="rect">
            <a:avLst/>
          </a:prstGeom>
          <a:noFill/>
        </p:spPr>
        <p:txBody>
          <a:bodyPr wrap="square" rtlCol="0">
            <a:spAutoFit/>
          </a:bodyPr>
          <a:lstStyle/>
          <a:p>
            <a:r>
              <a:rPr lang="en" sz="2000" b="1" dirty="0">
                <a:solidFill>
                  <a:srgbClr val="FFFFFF"/>
                </a:solidFill>
                <a:latin typeface="+mj-lt"/>
              </a:rPr>
              <a:t>10 </a:t>
            </a:r>
            <a:r>
              <a:rPr lang="sv-SE" sz="2000" b="1" dirty="0" smtClean="0">
                <a:solidFill>
                  <a:srgbClr val="FFFFFF"/>
                </a:solidFill>
                <a:latin typeface="+mj-lt"/>
              </a:rPr>
              <a:t>medlemskommuner</a:t>
            </a:r>
            <a:endParaRPr lang="en" sz="2000" b="1" dirty="0">
              <a:solidFill>
                <a:srgbClr val="FFFFFF"/>
              </a:solidFill>
              <a:latin typeface="+mj-lt"/>
            </a:endParaRPr>
          </a:p>
          <a:p>
            <a:r>
              <a:rPr lang="en" dirty="0" err="1">
                <a:solidFill>
                  <a:srgbClr val="FFFFFF"/>
                </a:solidFill>
                <a:latin typeface="Georgia" charset="0"/>
                <a:ea typeface="Georgia" charset="0"/>
                <a:cs typeface="Georgia" charset="0"/>
              </a:rPr>
              <a:t>Danderyd</a:t>
            </a:r>
            <a:r>
              <a:rPr lang="en" dirty="0">
                <a:solidFill>
                  <a:srgbClr val="FFFFFF"/>
                </a:solidFill>
                <a:latin typeface="Georgia" charset="0"/>
                <a:ea typeface="Georgia" charset="0"/>
                <a:cs typeface="Georgia" charset="0"/>
              </a:rPr>
              <a:t>, </a:t>
            </a:r>
            <a:r>
              <a:rPr lang="en" dirty="0" err="1">
                <a:solidFill>
                  <a:srgbClr val="FFFFFF"/>
                </a:solidFill>
                <a:latin typeface="Georgia" charset="0"/>
                <a:ea typeface="Georgia" charset="0"/>
                <a:cs typeface="Georgia" charset="0"/>
              </a:rPr>
              <a:t>Lidingö</a:t>
            </a:r>
            <a:r>
              <a:rPr lang="en" dirty="0">
                <a:solidFill>
                  <a:srgbClr val="FFFFFF"/>
                </a:solidFill>
                <a:latin typeface="Georgia" charset="0"/>
                <a:ea typeface="Georgia" charset="0"/>
                <a:cs typeface="Georgia" charset="0"/>
              </a:rPr>
              <a:t>, </a:t>
            </a:r>
            <a:r>
              <a:rPr lang="en" dirty="0" err="1">
                <a:solidFill>
                  <a:srgbClr val="FFFFFF"/>
                </a:solidFill>
                <a:latin typeface="Georgia" charset="0"/>
                <a:ea typeface="Georgia" charset="0"/>
                <a:cs typeface="Georgia" charset="0"/>
              </a:rPr>
              <a:t>Solna</a:t>
            </a:r>
            <a:r>
              <a:rPr lang="en" dirty="0">
                <a:solidFill>
                  <a:srgbClr val="FFFFFF"/>
                </a:solidFill>
                <a:latin typeface="Georgia" charset="0"/>
                <a:ea typeface="Georgia" charset="0"/>
                <a:cs typeface="Georgia" charset="0"/>
              </a:rPr>
              <a:t>, Stockholm, </a:t>
            </a:r>
            <a:r>
              <a:rPr lang="en" dirty="0" err="1">
                <a:solidFill>
                  <a:srgbClr val="FFFFFF"/>
                </a:solidFill>
                <a:latin typeface="Georgia" charset="0"/>
                <a:ea typeface="Georgia" charset="0"/>
                <a:cs typeface="Georgia" charset="0"/>
              </a:rPr>
              <a:t>Sundbyberg</a:t>
            </a:r>
            <a:r>
              <a:rPr lang="en" dirty="0">
                <a:solidFill>
                  <a:srgbClr val="FFFFFF"/>
                </a:solidFill>
                <a:latin typeface="Georgia" charset="0"/>
                <a:ea typeface="Georgia" charset="0"/>
                <a:cs typeface="Georgia" charset="0"/>
              </a:rPr>
              <a:t>, </a:t>
            </a:r>
            <a:r>
              <a:rPr lang="en" dirty="0" err="1">
                <a:solidFill>
                  <a:srgbClr val="FFFFFF"/>
                </a:solidFill>
                <a:latin typeface="Georgia" charset="0"/>
                <a:ea typeface="Georgia" charset="0"/>
                <a:cs typeface="Georgia" charset="0"/>
              </a:rPr>
              <a:t>Täby</a:t>
            </a:r>
            <a:r>
              <a:rPr lang="en" dirty="0">
                <a:solidFill>
                  <a:srgbClr val="FFFFFF"/>
                </a:solidFill>
                <a:latin typeface="Georgia" charset="0"/>
                <a:ea typeface="Georgia" charset="0"/>
                <a:cs typeface="Georgia" charset="0"/>
              </a:rPr>
              <a:t>, </a:t>
            </a:r>
            <a:r>
              <a:rPr lang="en" dirty="0" err="1">
                <a:solidFill>
                  <a:srgbClr val="FFFFFF"/>
                </a:solidFill>
                <a:latin typeface="Georgia" charset="0"/>
                <a:ea typeface="Georgia" charset="0"/>
                <a:cs typeface="Georgia" charset="0"/>
              </a:rPr>
              <a:t>Vallentuna</a:t>
            </a:r>
            <a:r>
              <a:rPr lang="en" dirty="0">
                <a:solidFill>
                  <a:srgbClr val="FFFFFF"/>
                </a:solidFill>
                <a:latin typeface="Georgia" charset="0"/>
                <a:ea typeface="Georgia" charset="0"/>
                <a:cs typeface="Georgia" charset="0"/>
              </a:rPr>
              <a:t>, </a:t>
            </a:r>
            <a:r>
              <a:rPr lang="en" dirty="0" err="1">
                <a:solidFill>
                  <a:srgbClr val="FFFFFF"/>
                </a:solidFill>
                <a:latin typeface="Georgia" charset="0"/>
                <a:ea typeface="Georgia" charset="0"/>
                <a:cs typeface="Georgia" charset="0"/>
              </a:rPr>
              <a:t>Vaxholm</a:t>
            </a:r>
            <a:r>
              <a:rPr lang="en" dirty="0">
                <a:solidFill>
                  <a:srgbClr val="FFFFFF"/>
                </a:solidFill>
                <a:latin typeface="Georgia" charset="0"/>
                <a:ea typeface="Georgia" charset="0"/>
                <a:cs typeface="Georgia" charset="0"/>
              </a:rPr>
              <a:t>, </a:t>
            </a:r>
            <a:r>
              <a:rPr lang="en" dirty="0" err="1">
                <a:solidFill>
                  <a:srgbClr val="FFFFFF"/>
                </a:solidFill>
                <a:latin typeface="Georgia" charset="0"/>
                <a:ea typeface="Georgia" charset="0"/>
                <a:cs typeface="Georgia" charset="0"/>
              </a:rPr>
              <a:t>Värmdö</a:t>
            </a:r>
            <a:r>
              <a:rPr lang="en" dirty="0">
                <a:solidFill>
                  <a:srgbClr val="FFFFFF"/>
                </a:solidFill>
                <a:latin typeface="Georgia" charset="0"/>
                <a:ea typeface="Georgia" charset="0"/>
                <a:cs typeface="Georgia" charset="0"/>
              </a:rPr>
              <a:t> and </a:t>
            </a:r>
            <a:r>
              <a:rPr lang="en" dirty="0" err="1">
                <a:solidFill>
                  <a:srgbClr val="FFFFFF"/>
                </a:solidFill>
                <a:latin typeface="Georgia" charset="0"/>
                <a:ea typeface="Georgia" charset="0"/>
                <a:cs typeface="Georgia" charset="0"/>
              </a:rPr>
              <a:t>Österåker</a:t>
            </a:r>
            <a:r>
              <a:rPr lang="en" dirty="0">
                <a:solidFill>
                  <a:srgbClr val="FFFFFF"/>
                </a:solidFill>
                <a:latin typeface="Georgia" charset="0"/>
                <a:ea typeface="Georgia" charset="0"/>
                <a:cs typeface="Georgia" charset="0"/>
              </a:rPr>
              <a:t>.</a:t>
            </a:r>
          </a:p>
        </p:txBody>
      </p:sp>
      <p:pic>
        <p:nvPicPr>
          <p:cNvPr id="3" name="Bildobjekt 2"/>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044" t="4634" r="19950" b="9860"/>
          <a:stretch/>
        </p:blipFill>
        <p:spPr>
          <a:xfrm>
            <a:off x="-8709" y="1558835"/>
            <a:ext cx="4754880" cy="5059680"/>
          </a:xfrm>
          <a:prstGeom prst="rect">
            <a:avLst/>
          </a:prstGeom>
        </p:spPr>
      </p:pic>
      <p:sp>
        <p:nvSpPr>
          <p:cNvPr id="18" name="textruta 17"/>
          <p:cNvSpPr txBox="1"/>
          <p:nvPr/>
        </p:nvSpPr>
        <p:spPr>
          <a:xfrm>
            <a:off x="4932040" y="2986494"/>
            <a:ext cx="2016224" cy="3754874"/>
          </a:xfrm>
          <a:prstGeom prst="rect">
            <a:avLst/>
          </a:prstGeom>
          <a:noFill/>
        </p:spPr>
        <p:txBody>
          <a:bodyPr wrap="square" rtlCol="0">
            <a:spAutoFit/>
          </a:bodyPr>
          <a:lstStyle/>
          <a:p>
            <a:r>
              <a:rPr lang="en" sz="1400" b="1" dirty="0">
                <a:solidFill>
                  <a:srgbClr val="1E3057"/>
                </a:solidFill>
              </a:rPr>
              <a:t>16 </a:t>
            </a:r>
            <a:r>
              <a:rPr lang="sv-SE" sz="1400" b="1" dirty="0" smtClean="0">
                <a:solidFill>
                  <a:srgbClr val="1E3057"/>
                </a:solidFill>
              </a:rPr>
              <a:t>brandstationer</a:t>
            </a:r>
            <a:endParaRPr lang="en" sz="1400" b="1" dirty="0">
              <a:solidFill>
                <a:srgbClr val="1E3057"/>
              </a:solidFill>
            </a:endParaRPr>
          </a:p>
          <a:p>
            <a:r>
              <a:rPr lang="en" sz="1400" dirty="0" err="1">
                <a:solidFill>
                  <a:srgbClr val="1E3057"/>
                </a:solidFill>
                <a:latin typeface="Georgia" charset="0"/>
                <a:ea typeface="Georgia" charset="0"/>
                <a:cs typeface="Georgia" charset="0"/>
              </a:rPr>
              <a:t>Brännkyrka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Farsta</a:t>
            </a:r>
            <a:endParaRPr lang="en" sz="1400" dirty="0">
              <a:solidFill>
                <a:srgbClr val="1E3057"/>
              </a:solidFill>
              <a:latin typeface="Georgia" charset="0"/>
              <a:ea typeface="Georgia" charset="0"/>
              <a:cs typeface="Georgia" charset="0"/>
            </a:endParaRPr>
          </a:p>
          <a:p>
            <a:r>
              <a:rPr lang="en" sz="1400" dirty="0">
                <a:solidFill>
                  <a:srgbClr val="1E3057"/>
                </a:solidFill>
                <a:latin typeface="Georgia" charset="0"/>
                <a:ea typeface="Georgia" charset="0"/>
                <a:cs typeface="Georgia" charset="0"/>
              </a:rPr>
              <a:t>Johannes</a:t>
            </a:r>
          </a:p>
          <a:p>
            <a:r>
              <a:rPr lang="en" sz="1400" dirty="0">
                <a:solidFill>
                  <a:srgbClr val="1E3057"/>
                </a:solidFill>
                <a:latin typeface="Georgia" charset="0"/>
                <a:ea typeface="Georgia" charset="0"/>
                <a:cs typeface="Georgia" charset="0"/>
              </a:rPr>
              <a:t>Katarina</a:t>
            </a:r>
          </a:p>
          <a:p>
            <a:r>
              <a:rPr lang="en" sz="1400" dirty="0" err="1">
                <a:solidFill>
                  <a:srgbClr val="1E3057"/>
                </a:solidFill>
                <a:latin typeface="Georgia" charset="0"/>
                <a:ea typeface="Georgia" charset="0"/>
                <a:cs typeface="Georgia" charset="0"/>
              </a:rPr>
              <a:t>Kista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Kungsholmen</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Lidingö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Ljusterö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Solna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Täby</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Vallentuna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Vaxholm</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Vällingby</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Värmdö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Åkersberga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Östermalm</a:t>
            </a:r>
            <a:endParaRPr lang="en" sz="1400" dirty="0">
              <a:solidFill>
                <a:srgbClr val="1E3057"/>
              </a:solidFill>
              <a:latin typeface="Georgia" charset="0"/>
              <a:ea typeface="Georgia" charset="0"/>
              <a:cs typeface="Georgia" charset="0"/>
            </a:endParaRPr>
          </a:p>
        </p:txBody>
      </p:sp>
      <p:sp>
        <p:nvSpPr>
          <p:cNvPr id="19" name="textruta 18"/>
          <p:cNvSpPr txBox="1"/>
          <p:nvPr/>
        </p:nvSpPr>
        <p:spPr>
          <a:xfrm>
            <a:off x="7092280" y="3004296"/>
            <a:ext cx="1728192" cy="3323987"/>
          </a:xfrm>
          <a:prstGeom prst="rect">
            <a:avLst/>
          </a:prstGeom>
          <a:noFill/>
        </p:spPr>
        <p:txBody>
          <a:bodyPr wrap="square" rtlCol="0">
            <a:spAutoFit/>
          </a:bodyPr>
          <a:lstStyle/>
          <a:p>
            <a:r>
              <a:rPr lang="en" sz="1400" b="1" dirty="0">
                <a:solidFill>
                  <a:srgbClr val="1E3057"/>
                </a:solidFill>
              </a:rPr>
              <a:t>9 </a:t>
            </a:r>
            <a:r>
              <a:rPr lang="sv-SE" sz="1400" b="1" dirty="0" smtClean="0">
                <a:solidFill>
                  <a:srgbClr val="1E3057"/>
                </a:solidFill>
              </a:rPr>
              <a:t>räddningsvärn</a:t>
            </a:r>
            <a:endParaRPr lang="en" sz="1400" b="1" dirty="0">
              <a:solidFill>
                <a:srgbClr val="1E3057"/>
              </a:solidFill>
            </a:endParaRPr>
          </a:p>
          <a:p>
            <a:r>
              <a:rPr lang="en" sz="1400" dirty="0" err="1">
                <a:solidFill>
                  <a:srgbClr val="1E3057"/>
                </a:solidFill>
                <a:latin typeface="Georgia" charset="0"/>
                <a:ea typeface="Georgia" charset="0"/>
                <a:cs typeface="Georgia" charset="0"/>
              </a:rPr>
              <a:t>Djurö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Husarö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Ingmarsö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Möja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Norra</a:t>
            </a:r>
            <a:r>
              <a:rPr lang="en" sz="1400" dirty="0">
                <a:solidFill>
                  <a:srgbClr val="1E3057"/>
                </a:solidFill>
                <a:latin typeface="Georgia" charset="0"/>
                <a:ea typeface="Georgia" charset="0"/>
                <a:cs typeface="Georgia" charset="0"/>
              </a:rPr>
              <a:t> </a:t>
            </a:r>
            <a:r>
              <a:rPr lang="en" sz="1400" dirty="0" err="1">
                <a:solidFill>
                  <a:srgbClr val="1E3057"/>
                </a:solidFill>
                <a:latin typeface="Georgia" charset="0"/>
                <a:ea typeface="Georgia" charset="0"/>
                <a:cs typeface="Georgia" charset="0"/>
              </a:rPr>
              <a:t>Stavsudda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Nämdö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Runmarö</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Sandhamn</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Svartsö</a:t>
            </a:r>
            <a:endParaRPr lang="en" sz="1400" dirty="0" smtClean="0">
              <a:solidFill>
                <a:srgbClr val="1E3057"/>
              </a:solidFill>
              <a:latin typeface="Georgia" charset="0"/>
              <a:ea typeface="Georgia" charset="0"/>
              <a:cs typeface="Georgia" charset="0"/>
            </a:endParaRPr>
          </a:p>
          <a:p>
            <a:endParaRPr lang="en" sz="1400" dirty="0">
              <a:solidFill>
                <a:srgbClr val="1E3057"/>
              </a:solidFill>
            </a:endParaRPr>
          </a:p>
          <a:p>
            <a:r>
              <a:rPr lang="en" sz="1400" b="1" dirty="0">
                <a:solidFill>
                  <a:srgbClr val="1E3057"/>
                </a:solidFill>
              </a:rPr>
              <a:t>2 </a:t>
            </a:r>
            <a:r>
              <a:rPr lang="sv-SE" sz="1400" b="1" dirty="0" smtClean="0">
                <a:solidFill>
                  <a:srgbClr val="1E3057"/>
                </a:solidFill>
              </a:rPr>
              <a:t>övnings-</a:t>
            </a:r>
          </a:p>
          <a:p>
            <a:r>
              <a:rPr lang="sv-SE" sz="1400" b="1" dirty="0" smtClean="0">
                <a:solidFill>
                  <a:srgbClr val="1E3057"/>
                </a:solidFill>
              </a:rPr>
              <a:t>anläggningar</a:t>
            </a:r>
          </a:p>
          <a:p>
            <a:r>
              <a:rPr lang="en" sz="1400" dirty="0" err="1" smtClean="0">
                <a:solidFill>
                  <a:srgbClr val="1E3057"/>
                </a:solidFill>
                <a:latin typeface="Georgia" charset="0"/>
                <a:ea typeface="Georgia" charset="0"/>
                <a:cs typeface="Georgia" charset="0"/>
              </a:rPr>
              <a:t>Ågesta</a:t>
            </a:r>
            <a:endParaRPr lang="en" sz="1400" dirty="0">
              <a:solidFill>
                <a:srgbClr val="1E3057"/>
              </a:solidFill>
              <a:latin typeface="Georgia" charset="0"/>
              <a:ea typeface="Georgia" charset="0"/>
              <a:cs typeface="Georgia" charset="0"/>
            </a:endParaRPr>
          </a:p>
          <a:p>
            <a:r>
              <a:rPr lang="en" sz="1400" dirty="0" err="1">
                <a:solidFill>
                  <a:srgbClr val="1E3057"/>
                </a:solidFill>
                <a:latin typeface="Georgia" charset="0"/>
                <a:ea typeface="Georgia" charset="0"/>
                <a:cs typeface="Georgia" charset="0"/>
              </a:rPr>
              <a:t>Okvista</a:t>
            </a:r>
            <a:endParaRPr lang="en" sz="1400" dirty="0" smtClean="0">
              <a:solidFill>
                <a:srgbClr val="1E3057"/>
              </a:solidFill>
              <a:latin typeface="Georgia" charset="0"/>
              <a:ea typeface="Georgia" charset="0"/>
              <a:cs typeface="Georg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610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lgn="l"/>
            <a:fld id="{94939932-2DA0-4186-9A76-7B34A1B7EF27}" type="datetime6">
              <a:rPr lang="sv-SE">
                <a:solidFill>
                  <a:srgbClr val="000000">
                    <a:tint val="75000"/>
                  </a:srgbClr>
                </a:solidFill>
              </a:rPr>
              <a:pPr algn="l"/>
              <a:t>mars 17</a:t>
            </a:fld>
            <a:endParaRPr lang="en">
              <a:solidFill>
                <a:srgbClr val="000000">
                  <a:tint val="75000"/>
                </a:srgbClr>
              </a:solidFill>
            </a:endParaRPr>
          </a:p>
        </p:txBody>
      </p:sp>
      <p:sp>
        <p:nvSpPr>
          <p:cNvPr id="3" name="Platshållare för bildnummer 2"/>
          <p:cNvSpPr>
            <a:spLocks noGrp="1"/>
          </p:cNvSpPr>
          <p:nvPr>
            <p:ph type="sldNum" sz="quarter" idx="12"/>
          </p:nvPr>
        </p:nvSpPr>
        <p:spPr/>
        <p:txBody>
          <a:bodyPr/>
          <a:lstStyle/>
          <a:p>
            <a:pPr algn="l"/>
            <a:fld id="{D4069F52-1E71-4577-9D82-B1530963DBD0}" type="slidenum">
              <a:rPr>
                <a:solidFill>
                  <a:srgbClr val="000000">
                    <a:tint val="75000"/>
                  </a:srgbClr>
                </a:solidFill>
              </a:rPr>
              <a:pPr algn="l"/>
              <a:t>6</a:t>
            </a:fld>
            <a:endParaRPr lang="en">
              <a:solidFill>
                <a:srgbClr val="000000">
                  <a:tint val="75000"/>
                </a:srgbClr>
              </a:solidFill>
            </a:endParaRPr>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56" r="5556"/>
          <a:stretch/>
        </p:blipFill>
        <p:spPr>
          <a:xfrm>
            <a:off x="6140529" y="1920280"/>
            <a:ext cx="3003471" cy="2249842"/>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14" r="3014"/>
          <a:stretch/>
        </p:blipFill>
        <p:spPr>
          <a:xfrm>
            <a:off x="0" y="1916832"/>
            <a:ext cx="2999789" cy="2249842"/>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0264" y="1916833"/>
            <a:ext cx="2999790" cy="2249839"/>
          </a:xfrm>
          <a:prstGeom prst="rect">
            <a:avLst/>
          </a:prstGeom>
        </p:spPr>
      </p:pic>
      <p:sp>
        <p:nvSpPr>
          <p:cNvPr id="10" name="Rektangel 9"/>
          <p:cNvSpPr/>
          <p:nvPr/>
        </p:nvSpPr>
        <p:spPr>
          <a:xfrm>
            <a:off x="0" y="4269832"/>
            <a:ext cx="2999789"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srgbClr val="FFFFFF"/>
              </a:solidFill>
            </a:endParaRPr>
          </a:p>
        </p:txBody>
      </p:sp>
      <p:sp>
        <p:nvSpPr>
          <p:cNvPr id="11" name="Rektangel 10"/>
          <p:cNvSpPr/>
          <p:nvPr/>
        </p:nvSpPr>
        <p:spPr>
          <a:xfrm>
            <a:off x="3092778" y="4269832"/>
            <a:ext cx="297727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srgbClr val="FFFFFF"/>
              </a:solidFill>
            </a:endParaRPr>
          </a:p>
        </p:txBody>
      </p:sp>
      <p:sp>
        <p:nvSpPr>
          <p:cNvPr id="12" name="Rektangel 11"/>
          <p:cNvSpPr/>
          <p:nvPr/>
        </p:nvSpPr>
        <p:spPr>
          <a:xfrm>
            <a:off x="6140529" y="4269832"/>
            <a:ext cx="2999789"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srgbClr val="FFFFFF"/>
              </a:solidFill>
            </a:endParaRPr>
          </a:p>
        </p:txBody>
      </p:sp>
      <p:sp>
        <p:nvSpPr>
          <p:cNvPr id="7" name="textruta 6"/>
          <p:cNvSpPr txBox="1"/>
          <p:nvPr/>
        </p:nvSpPr>
        <p:spPr>
          <a:xfrm>
            <a:off x="179512" y="4296544"/>
            <a:ext cx="2664296" cy="400110"/>
          </a:xfrm>
          <a:prstGeom prst="rect">
            <a:avLst/>
          </a:prstGeom>
          <a:noFill/>
        </p:spPr>
        <p:txBody>
          <a:bodyPr wrap="square" rtlCol="0">
            <a:spAutoFit/>
          </a:bodyPr>
          <a:lstStyle/>
          <a:p>
            <a:r>
              <a:rPr lang="sv-SE" sz="2000" b="1" dirty="0" smtClean="0">
                <a:solidFill>
                  <a:srgbClr val="FFFFFF"/>
                </a:solidFill>
                <a:latin typeface="Verdana"/>
              </a:rPr>
              <a:t>Förebyggande</a:t>
            </a:r>
            <a:endParaRPr lang="en" sz="2000" b="1" dirty="0">
              <a:solidFill>
                <a:srgbClr val="FFFFFF"/>
              </a:solidFill>
              <a:latin typeface="Verdana"/>
            </a:endParaRPr>
          </a:p>
        </p:txBody>
      </p:sp>
      <p:sp>
        <p:nvSpPr>
          <p:cNvPr id="8" name="textruta 7"/>
          <p:cNvSpPr txBox="1"/>
          <p:nvPr/>
        </p:nvSpPr>
        <p:spPr>
          <a:xfrm>
            <a:off x="3092779" y="4296544"/>
            <a:ext cx="2664296" cy="707886"/>
          </a:xfrm>
          <a:prstGeom prst="rect">
            <a:avLst/>
          </a:prstGeom>
          <a:noFill/>
        </p:spPr>
        <p:txBody>
          <a:bodyPr wrap="square" rtlCol="0">
            <a:spAutoFit/>
          </a:bodyPr>
          <a:lstStyle/>
          <a:p>
            <a:pPr algn="ctr"/>
            <a:r>
              <a:rPr lang="sv-SE" sz="2000" b="1" dirty="0" smtClean="0">
                <a:solidFill>
                  <a:srgbClr val="FFFFFF"/>
                </a:solidFill>
                <a:latin typeface="Verdana"/>
              </a:rPr>
              <a:t>Ledning och samverkan</a:t>
            </a:r>
            <a:r>
              <a:rPr lang="en" sz="2000" b="1" dirty="0" smtClean="0">
                <a:solidFill>
                  <a:srgbClr val="FFFFFF"/>
                </a:solidFill>
                <a:latin typeface="Verdana"/>
              </a:rPr>
              <a:t> </a:t>
            </a:r>
            <a:endParaRPr lang="en" sz="2000" b="1" dirty="0">
              <a:solidFill>
                <a:srgbClr val="FFFFFF"/>
              </a:solidFill>
              <a:latin typeface="Verdana"/>
            </a:endParaRPr>
          </a:p>
        </p:txBody>
      </p:sp>
      <p:sp>
        <p:nvSpPr>
          <p:cNvPr id="9" name="textruta 8"/>
          <p:cNvSpPr txBox="1"/>
          <p:nvPr/>
        </p:nvSpPr>
        <p:spPr>
          <a:xfrm>
            <a:off x="6140528" y="4302832"/>
            <a:ext cx="2895967" cy="400110"/>
          </a:xfrm>
          <a:prstGeom prst="rect">
            <a:avLst/>
          </a:prstGeom>
          <a:noFill/>
        </p:spPr>
        <p:txBody>
          <a:bodyPr wrap="square" rtlCol="0">
            <a:spAutoFit/>
          </a:bodyPr>
          <a:lstStyle/>
          <a:p>
            <a:r>
              <a:rPr lang="sv-SE" sz="2000" b="1" dirty="0" smtClean="0">
                <a:solidFill>
                  <a:srgbClr val="FFFFFF"/>
                </a:solidFill>
                <a:latin typeface="Verdana"/>
              </a:rPr>
              <a:t>Räddningsinsatser</a:t>
            </a:r>
            <a:endParaRPr lang="en" sz="2000" b="1" dirty="0">
              <a:solidFill>
                <a:srgbClr val="FFFFFF"/>
              </a:solidFill>
              <a:latin typeface="Verdan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299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 y="940980"/>
            <a:ext cx="3491636" cy="5928075"/>
          </a:xfrm>
          <a:prstGeom prst="rect">
            <a:avLst/>
          </a:prstGeom>
        </p:spPr>
      </p:pic>
      <p:sp>
        <p:nvSpPr>
          <p:cNvPr id="18" name="Rektangel 17"/>
          <p:cNvSpPr/>
          <p:nvPr/>
        </p:nvSpPr>
        <p:spPr>
          <a:xfrm>
            <a:off x="3601373" y="1546120"/>
            <a:ext cx="5542627" cy="2585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solidFill>
                <a:srgbClr val="FFFFFF"/>
              </a:solidFill>
            </a:endParaRPr>
          </a:p>
        </p:txBody>
      </p:sp>
      <p:sp>
        <p:nvSpPr>
          <p:cNvPr id="5" name="Platshållare för bildnummer 4"/>
          <p:cNvSpPr>
            <a:spLocks noGrp="1"/>
          </p:cNvSpPr>
          <p:nvPr>
            <p:ph type="sldNum" sz="quarter" idx="12"/>
          </p:nvPr>
        </p:nvSpPr>
        <p:spPr/>
        <p:txBody>
          <a:bodyPr/>
          <a:lstStyle/>
          <a:p>
            <a:fld id="{D4069F52-1E71-4577-9D82-B1530963DBD0}" type="slidenum">
              <a:rPr>
                <a:solidFill>
                  <a:srgbClr val="000000">
                    <a:tint val="75000"/>
                  </a:srgbClr>
                </a:solidFill>
              </a:rPr>
              <a:pPr/>
              <a:t>7</a:t>
            </a:fld>
            <a:endParaRPr lang="en">
              <a:solidFill>
                <a:srgbClr val="000000">
                  <a:tint val="75000"/>
                </a:srgbClr>
              </a:solidFill>
            </a:endParaRPr>
          </a:p>
        </p:txBody>
      </p:sp>
      <p:sp>
        <p:nvSpPr>
          <p:cNvPr id="7" name="textruta 6"/>
          <p:cNvSpPr txBox="1"/>
          <p:nvPr/>
        </p:nvSpPr>
        <p:spPr>
          <a:xfrm>
            <a:off x="3923281" y="4404479"/>
            <a:ext cx="4621337" cy="2308324"/>
          </a:xfrm>
          <a:prstGeom prst="rect">
            <a:avLst/>
          </a:prstGeom>
          <a:noFill/>
        </p:spPr>
        <p:txBody>
          <a:bodyPr wrap="square" rtlCol="0">
            <a:spAutoFit/>
          </a:bodyPr>
          <a:lstStyle/>
          <a:p>
            <a:pPr marL="342900" indent="-342900">
              <a:buFont typeface="+mj-lt"/>
              <a:buAutoNum type="arabicPeriod"/>
            </a:pPr>
            <a:r>
              <a:rPr lang="en" sz="1600" dirty="0">
                <a:solidFill>
                  <a:srgbClr val="1E3057"/>
                </a:solidFill>
              </a:rPr>
              <a:t>Uppsala </a:t>
            </a:r>
            <a:r>
              <a:rPr lang="sv-SE" sz="1600" dirty="0" smtClean="0">
                <a:solidFill>
                  <a:srgbClr val="1E3057"/>
                </a:solidFill>
              </a:rPr>
              <a:t>Brandförsvar</a:t>
            </a:r>
            <a:endParaRPr lang="en" sz="1600" dirty="0">
              <a:solidFill>
                <a:srgbClr val="1E3057"/>
              </a:solidFill>
            </a:endParaRPr>
          </a:p>
          <a:p>
            <a:pPr marL="342900" indent="-342900">
              <a:buFont typeface="+mj-lt"/>
              <a:buAutoNum type="arabicPeriod"/>
            </a:pPr>
            <a:r>
              <a:rPr lang="sv-SE" sz="1600" dirty="0" smtClean="0">
                <a:solidFill>
                  <a:srgbClr val="1E3057"/>
                </a:solidFill>
              </a:rPr>
              <a:t>Räddningstjänsten </a:t>
            </a:r>
            <a:r>
              <a:rPr lang="en" sz="1600" dirty="0" smtClean="0">
                <a:solidFill>
                  <a:srgbClr val="1E3057"/>
                </a:solidFill>
              </a:rPr>
              <a:t>Sala-</a:t>
            </a:r>
            <a:r>
              <a:rPr lang="en" sz="1600" dirty="0" err="1" smtClean="0">
                <a:solidFill>
                  <a:srgbClr val="1E3057"/>
                </a:solidFill>
              </a:rPr>
              <a:t>Heby</a:t>
            </a:r>
            <a:r>
              <a:rPr lang="en" sz="1600" dirty="0" smtClean="0">
                <a:solidFill>
                  <a:srgbClr val="1E3057"/>
                </a:solidFill>
              </a:rPr>
              <a:t> </a:t>
            </a:r>
            <a:endParaRPr lang="en" sz="1600" dirty="0">
              <a:solidFill>
                <a:srgbClr val="1E3057"/>
              </a:solidFill>
            </a:endParaRPr>
          </a:p>
          <a:p>
            <a:pPr marL="342900" indent="-342900">
              <a:buFont typeface="+mj-lt"/>
              <a:buAutoNum type="arabicPeriod"/>
            </a:pPr>
            <a:r>
              <a:rPr lang="sv-SE" sz="1600" dirty="0" smtClean="0">
                <a:solidFill>
                  <a:srgbClr val="1E3057"/>
                </a:solidFill>
              </a:rPr>
              <a:t>Räddningstjänsten </a:t>
            </a:r>
            <a:r>
              <a:rPr lang="en" sz="1600" dirty="0" err="1" smtClean="0">
                <a:solidFill>
                  <a:srgbClr val="1E3057"/>
                </a:solidFill>
              </a:rPr>
              <a:t>Norrtälje</a:t>
            </a:r>
            <a:r>
              <a:rPr lang="en" sz="1600" dirty="0" smtClean="0">
                <a:solidFill>
                  <a:srgbClr val="1E3057"/>
                </a:solidFill>
              </a:rPr>
              <a:t> </a:t>
            </a:r>
            <a:endParaRPr lang="en" sz="1600" dirty="0">
              <a:solidFill>
                <a:srgbClr val="1E3057"/>
              </a:solidFill>
            </a:endParaRPr>
          </a:p>
          <a:p>
            <a:pPr marL="342900" indent="-342900">
              <a:buFont typeface="+mj-lt"/>
              <a:buAutoNum type="arabicPeriod"/>
            </a:pPr>
            <a:r>
              <a:rPr lang="sv-SE" sz="1600" dirty="0" smtClean="0">
                <a:solidFill>
                  <a:srgbClr val="1E3057"/>
                </a:solidFill>
              </a:rPr>
              <a:t>Räddningstjänsten </a:t>
            </a:r>
            <a:r>
              <a:rPr lang="en" sz="1600" dirty="0" err="1" smtClean="0">
                <a:solidFill>
                  <a:srgbClr val="1E3057"/>
                </a:solidFill>
              </a:rPr>
              <a:t>Enköping-Håbo</a:t>
            </a:r>
            <a:r>
              <a:rPr lang="en" sz="1600" dirty="0" smtClean="0">
                <a:solidFill>
                  <a:srgbClr val="1E3057"/>
                </a:solidFill>
              </a:rPr>
              <a:t> </a:t>
            </a:r>
            <a:endParaRPr lang="en" sz="1600" dirty="0">
              <a:solidFill>
                <a:srgbClr val="1E3057"/>
              </a:solidFill>
            </a:endParaRPr>
          </a:p>
          <a:p>
            <a:pPr marL="342900" indent="-342900">
              <a:buFont typeface="+mj-lt"/>
              <a:buAutoNum type="arabicPeriod"/>
            </a:pPr>
            <a:r>
              <a:rPr lang="sv-SE" sz="1600" dirty="0" smtClean="0">
                <a:solidFill>
                  <a:srgbClr val="1E3057"/>
                </a:solidFill>
              </a:rPr>
              <a:t>Brandkåren </a:t>
            </a:r>
            <a:r>
              <a:rPr lang="en" sz="1600" dirty="0" err="1" smtClean="0">
                <a:solidFill>
                  <a:srgbClr val="1E3057"/>
                </a:solidFill>
              </a:rPr>
              <a:t>Attunda</a:t>
            </a:r>
            <a:r>
              <a:rPr lang="en" sz="1600" dirty="0" smtClean="0">
                <a:solidFill>
                  <a:srgbClr val="1E3057"/>
                </a:solidFill>
              </a:rPr>
              <a:t> </a:t>
            </a:r>
            <a:endParaRPr lang="sv-SE" sz="1600" dirty="0" smtClean="0">
              <a:solidFill>
                <a:srgbClr val="1E3057"/>
              </a:solidFill>
            </a:endParaRPr>
          </a:p>
          <a:p>
            <a:pPr marL="342900" indent="-342900">
              <a:buFont typeface="+mj-lt"/>
              <a:buAutoNum type="arabicPeriod"/>
            </a:pPr>
            <a:r>
              <a:rPr lang="sv-SE" sz="1600" dirty="0" smtClean="0">
                <a:solidFill>
                  <a:srgbClr val="1E3057"/>
                </a:solidFill>
              </a:rPr>
              <a:t>Storstockholms brandförsvar</a:t>
            </a:r>
            <a:endParaRPr lang="en" sz="1600" dirty="0">
              <a:solidFill>
                <a:srgbClr val="1E3057"/>
              </a:solidFill>
            </a:endParaRPr>
          </a:p>
          <a:p>
            <a:pPr marL="342900" indent="-342900">
              <a:buFont typeface="+mj-lt"/>
              <a:buAutoNum type="arabicPeriod"/>
            </a:pPr>
            <a:r>
              <a:rPr lang="sv-SE" sz="1600" dirty="0" smtClean="0">
                <a:solidFill>
                  <a:srgbClr val="1E3057"/>
                </a:solidFill>
              </a:rPr>
              <a:t>Räddningstjänsten </a:t>
            </a:r>
            <a:r>
              <a:rPr lang="en" sz="1600" dirty="0" smtClean="0">
                <a:solidFill>
                  <a:srgbClr val="1E3057"/>
                </a:solidFill>
              </a:rPr>
              <a:t>Gotland</a:t>
            </a:r>
            <a:endParaRPr lang="en" sz="1600" dirty="0">
              <a:solidFill>
                <a:srgbClr val="1E3057"/>
              </a:solidFill>
            </a:endParaRPr>
          </a:p>
          <a:p>
            <a:pPr marL="342900" indent="-342900">
              <a:buFont typeface="+mj-lt"/>
              <a:buAutoNum type="arabicPeriod"/>
            </a:pPr>
            <a:endParaRPr lang="en" sz="1600" dirty="0" smtClean="0">
              <a:solidFill>
                <a:srgbClr val="1E3057"/>
              </a:solidFill>
            </a:endParaRPr>
          </a:p>
          <a:p>
            <a:r>
              <a:rPr lang="en" sz="1600" dirty="0">
                <a:solidFill>
                  <a:srgbClr val="1E3057"/>
                </a:solidFill>
              </a:rPr>
              <a:t>SSRC – </a:t>
            </a:r>
            <a:r>
              <a:rPr lang="sv-SE" sz="1600" dirty="0" smtClean="0">
                <a:solidFill>
                  <a:srgbClr val="1E3057"/>
                </a:solidFill>
              </a:rPr>
              <a:t>Storstockholms räddningscentral</a:t>
            </a:r>
            <a:endParaRPr lang="en" sz="1600" dirty="0" smtClean="0">
              <a:solidFill>
                <a:srgbClr val="1E3057"/>
              </a:solidFill>
            </a:endParaRPr>
          </a:p>
        </p:txBody>
      </p:sp>
      <p:sp>
        <p:nvSpPr>
          <p:cNvPr id="16" name="textruta 15"/>
          <p:cNvSpPr txBox="1"/>
          <p:nvPr/>
        </p:nvSpPr>
        <p:spPr>
          <a:xfrm>
            <a:off x="3804256" y="2627220"/>
            <a:ext cx="2720344" cy="1323439"/>
          </a:xfrm>
          <a:prstGeom prst="rect">
            <a:avLst/>
          </a:prstGeom>
          <a:noFill/>
        </p:spPr>
        <p:txBody>
          <a:bodyPr wrap="square" rtlCol="0">
            <a:spAutoFit/>
          </a:bodyPr>
          <a:lstStyle/>
          <a:p>
            <a:r>
              <a:rPr lang="en" sz="1600" b="1" dirty="0">
                <a:solidFill>
                  <a:srgbClr val="FFFFFF"/>
                </a:solidFill>
                <a:latin typeface="Verdana"/>
              </a:rPr>
              <a:t>SSRC </a:t>
            </a:r>
            <a:r>
              <a:rPr lang="en" sz="1600" b="1" dirty="0" smtClean="0">
                <a:solidFill>
                  <a:srgbClr val="FFFFFF"/>
                </a:solidFill>
                <a:latin typeface="Verdana"/>
              </a:rPr>
              <a:t>:</a:t>
            </a:r>
            <a:endParaRPr lang="en" sz="1600" b="1" dirty="0">
              <a:solidFill>
                <a:srgbClr val="FFFFFF"/>
              </a:solidFill>
              <a:latin typeface="Verdana"/>
            </a:endParaRPr>
          </a:p>
          <a:p>
            <a:pPr marL="285750" indent="-285750">
              <a:buFont typeface="Arial" charset="0"/>
              <a:buChar char="•"/>
            </a:pPr>
            <a:r>
              <a:rPr lang="en" sz="1600" dirty="0">
                <a:solidFill>
                  <a:srgbClr val="FFFFFF"/>
                </a:solidFill>
              </a:rPr>
              <a:t>7 </a:t>
            </a:r>
            <a:r>
              <a:rPr lang="sv-SE" sz="1600" dirty="0" smtClean="0">
                <a:solidFill>
                  <a:srgbClr val="FFFFFF"/>
                </a:solidFill>
              </a:rPr>
              <a:t>räddningstjänster</a:t>
            </a:r>
            <a:r>
              <a:rPr lang="en" sz="1600" dirty="0" smtClean="0">
                <a:solidFill>
                  <a:srgbClr val="FFFFFF"/>
                </a:solidFill>
              </a:rPr>
              <a:t> </a:t>
            </a:r>
            <a:endParaRPr lang="en" sz="1600" dirty="0">
              <a:solidFill>
                <a:srgbClr val="FFFFFF"/>
              </a:solidFill>
            </a:endParaRPr>
          </a:p>
          <a:p>
            <a:pPr marL="285750" indent="-285750">
              <a:buFont typeface="Arial" charset="0"/>
              <a:buChar char="•"/>
            </a:pPr>
            <a:r>
              <a:rPr lang="en" sz="1600" dirty="0">
                <a:solidFill>
                  <a:srgbClr val="FFFFFF"/>
                </a:solidFill>
              </a:rPr>
              <a:t>36 </a:t>
            </a:r>
            <a:r>
              <a:rPr lang="sv-SE" sz="1600" dirty="0" smtClean="0">
                <a:solidFill>
                  <a:srgbClr val="FFFFFF"/>
                </a:solidFill>
              </a:rPr>
              <a:t>heltidsstationer</a:t>
            </a:r>
            <a:endParaRPr lang="en" sz="1600" dirty="0">
              <a:solidFill>
                <a:srgbClr val="FFFFFF"/>
              </a:solidFill>
            </a:endParaRPr>
          </a:p>
          <a:p>
            <a:pPr marL="285750" indent="-285750">
              <a:buFont typeface="Arial" charset="0"/>
              <a:buChar char="•"/>
            </a:pPr>
            <a:r>
              <a:rPr lang="en" sz="1600" dirty="0">
                <a:solidFill>
                  <a:srgbClr val="FFFFFF"/>
                </a:solidFill>
              </a:rPr>
              <a:t>38 </a:t>
            </a:r>
            <a:r>
              <a:rPr lang="sv-SE" sz="1600" dirty="0" smtClean="0">
                <a:solidFill>
                  <a:srgbClr val="FFFFFF"/>
                </a:solidFill>
              </a:rPr>
              <a:t>deltidsstationer</a:t>
            </a:r>
            <a:endParaRPr lang="en" sz="1600" dirty="0">
              <a:solidFill>
                <a:srgbClr val="FFFFFF"/>
              </a:solidFill>
            </a:endParaRPr>
          </a:p>
          <a:p>
            <a:pPr marL="285750" indent="-285750">
              <a:buFont typeface="Arial" charset="0"/>
              <a:buChar char="•"/>
            </a:pPr>
            <a:r>
              <a:rPr lang="en" sz="1600" dirty="0">
                <a:solidFill>
                  <a:srgbClr val="FFFFFF"/>
                </a:solidFill>
              </a:rPr>
              <a:t>17 </a:t>
            </a:r>
            <a:r>
              <a:rPr lang="sv-SE" sz="1600" dirty="0" smtClean="0">
                <a:solidFill>
                  <a:srgbClr val="FFFFFF"/>
                </a:solidFill>
              </a:rPr>
              <a:t>räddningsvärn</a:t>
            </a:r>
            <a:endParaRPr lang="en" sz="1600" dirty="0">
              <a:solidFill>
                <a:srgbClr val="FFFFFF"/>
              </a:solidFill>
            </a:endParaRPr>
          </a:p>
        </p:txBody>
      </p:sp>
      <p:sp>
        <p:nvSpPr>
          <p:cNvPr id="17" name="textruta 16"/>
          <p:cNvSpPr txBox="1"/>
          <p:nvPr/>
        </p:nvSpPr>
        <p:spPr>
          <a:xfrm>
            <a:off x="3804256" y="1675774"/>
            <a:ext cx="5184576" cy="830997"/>
          </a:xfrm>
          <a:prstGeom prst="rect">
            <a:avLst/>
          </a:prstGeom>
          <a:noFill/>
        </p:spPr>
        <p:txBody>
          <a:bodyPr wrap="square" rtlCol="0">
            <a:spAutoFit/>
          </a:bodyPr>
          <a:lstStyle/>
          <a:p>
            <a:r>
              <a:rPr lang="en" sz="1600" b="1" dirty="0">
                <a:solidFill>
                  <a:srgbClr val="FFFFFF"/>
                </a:solidFill>
                <a:latin typeface="Verdana"/>
              </a:rPr>
              <a:t>SSRC </a:t>
            </a:r>
            <a:r>
              <a:rPr lang="sv-SE" sz="1600" b="1" dirty="0" smtClean="0">
                <a:solidFill>
                  <a:srgbClr val="FFFFFF"/>
                </a:solidFill>
                <a:latin typeface="Verdana"/>
              </a:rPr>
              <a:t>larmar och leder räddningsinsatser</a:t>
            </a:r>
            <a:r>
              <a:rPr lang="en" sz="1600" dirty="0" smtClean="0">
                <a:solidFill>
                  <a:srgbClr val="FFFFFF"/>
                </a:solidFill>
              </a:rPr>
              <a:t>:</a:t>
            </a:r>
            <a:endParaRPr lang="en" sz="1600" dirty="0">
              <a:solidFill>
                <a:srgbClr val="FFFFFF"/>
              </a:solidFill>
            </a:endParaRPr>
          </a:p>
          <a:p>
            <a:pPr marL="285750" indent="-285750">
              <a:buFont typeface="Arial" charset="0"/>
              <a:buChar char="•"/>
            </a:pPr>
            <a:r>
              <a:rPr lang="en" sz="1600" dirty="0">
                <a:solidFill>
                  <a:srgbClr val="FFFFFF"/>
                </a:solidFill>
              </a:rPr>
              <a:t>25 </a:t>
            </a:r>
            <a:r>
              <a:rPr lang="sv-SE" sz="1600" dirty="0" smtClean="0">
                <a:solidFill>
                  <a:srgbClr val="FFFFFF"/>
                </a:solidFill>
              </a:rPr>
              <a:t>kommuner i fyra län</a:t>
            </a:r>
            <a:r>
              <a:rPr lang="en" sz="1600" dirty="0" smtClean="0">
                <a:solidFill>
                  <a:srgbClr val="FFFFFF"/>
                </a:solidFill>
              </a:rPr>
              <a:t> </a:t>
            </a:r>
            <a:endParaRPr lang="en" sz="1600" dirty="0">
              <a:solidFill>
                <a:srgbClr val="FFFFFF"/>
              </a:solidFill>
            </a:endParaRPr>
          </a:p>
          <a:p>
            <a:pPr marL="285750" indent="-285750">
              <a:buFont typeface="Arial" charset="0"/>
              <a:buChar char="•"/>
            </a:pPr>
            <a:r>
              <a:rPr lang="en" sz="1600" dirty="0">
                <a:solidFill>
                  <a:srgbClr val="FFFFFF"/>
                </a:solidFill>
              </a:rPr>
              <a:t>2.1 </a:t>
            </a:r>
            <a:r>
              <a:rPr lang="en" sz="1600" dirty="0" smtClean="0">
                <a:solidFill>
                  <a:srgbClr val="FFFFFF"/>
                </a:solidFill>
              </a:rPr>
              <a:t>mil</a:t>
            </a:r>
            <a:r>
              <a:rPr lang="sv-SE" sz="1600" dirty="0" smtClean="0">
                <a:solidFill>
                  <a:srgbClr val="FFFFFF"/>
                </a:solidFill>
              </a:rPr>
              <a:t>joner invånare</a:t>
            </a:r>
            <a:endParaRPr lang="en" sz="1600" dirty="0">
              <a:solidFill>
                <a:srgbClr val="FFFFFF"/>
              </a:solidFill>
            </a:endParaRPr>
          </a:p>
        </p:txBody>
      </p:sp>
      <p:sp>
        <p:nvSpPr>
          <p:cNvPr id="32" name="Rektangel 31"/>
          <p:cNvSpPr/>
          <p:nvPr/>
        </p:nvSpPr>
        <p:spPr>
          <a:xfrm>
            <a:off x="6372200" y="2873441"/>
            <a:ext cx="2616632" cy="1323439"/>
          </a:xfrm>
          <a:prstGeom prst="rect">
            <a:avLst/>
          </a:prstGeom>
        </p:spPr>
        <p:txBody>
          <a:bodyPr wrap="square">
            <a:spAutoFit/>
          </a:bodyPr>
          <a:lstStyle/>
          <a:p>
            <a:pPr marL="285750" indent="-285750">
              <a:buFont typeface="Arial" charset="0"/>
              <a:buChar char="•"/>
            </a:pPr>
            <a:r>
              <a:rPr lang="en" sz="1600" dirty="0">
                <a:solidFill>
                  <a:srgbClr val="FFFFFF"/>
                </a:solidFill>
              </a:rPr>
              <a:t>12 </a:t>
            </a:r>
            <a:r>
              <a:rPr lang="sv-SE" sz="1600" dirty="0" smtClean="0">
                <a:solidFill>
                  <a:srgbClr val="FFFFFF"/>
                </a:solidFill>
              </a:rPr>
              <a:t>ledningsfunktioner</a:t>
            </a:r>
            <a:endParaRPr lang="en" sz="1600" dirty="0">
              <a:solidFill>
                <a:srgbClr val="FFFFFF"/>
              </a:solidFill>
            </a:endParaRPr>
          </a:p>
          <a:p>
            <a:pPr marL="285750" indent="-285750">
              <a:buFont typeface="Arial" charset="0"/>
              <a:buChar char="•"/>
            </a:pPr>
            <a:r>
              <a:rPr lang="en" sz="1600" dirty="0">
                <a:solidFill>
                  <a:srgbClr val="FFFFFF"/>
                </a:solidFill>
              </a:rPr>
              <a:t>309 </a:t>
            </a:r>
            <a:r>
              <a:rPr lang="sv-SE" sz="1600" dirty="0" smtClean="0">
                <a:solidFill>
                  <a:srgbClr val="FFFFFF"/>
                </a:solidFill>
              </a:rPr>
              <a:t>personer i tjänst</a:t>
            </a:r>
            <a:endParaRPr lang="en" sz="1600" dirty="0">
              <a:solidFill>
                <a:srgbClr val="FFFFFF"/>
              </a:solidFill>
            </a:endParaRPr>
          </a:p>
          <a:p>
            <a:pPr marL="285750" indent="-285750">
              <a:buFont typeface="Arial" charset="0"/>
              <a:buChar char="•"/>
            </a:pPr>
            <a:r>
              <a:rPr lang="en" sz="1600" dirty="0">
                <a:solidFill>
                  <a:srgbClr val="FFFFFF"/>
                </a:solidFill>
              </a:rPr>
              <a:t>175 </a:t>
            </a:r>
            <a:r>
              <a:rPr lang="en" sz="1600" dirty="0" smtClean="0">
                <a:solidFill>
                  <a:srgbClr val="FFFFFF"/>
                </a:solidFill>
              </a:rPr>
              <a:t>r</a:t>
            </a:r>
            <a:r>
              <a:rPr lang="sv-SE" sz="1600" dirty="0" err="1" smtClean="0">
                <a:solidFill>
                  <a:srgbClr val="FFFFFF"/>
                </a:solidFill>
              </a:rPr>
              <a:t>äddningsfordon</a:t>
            </a:r>
            <a:endParaRPr lang="en" sz="1600" dirty="0">
              <a:solidFill>
                <a:srgbClr val="FFFFFF"/>
              </a:solidFill>
            </a:endParaRPr>
          </a:p>
          <a:p>
            <a:pPr marL="285750" indent="-285750">
              <a:buFont typeface="Arial" charset="0"/>
              <a:buChar char="•"/>
            </a:pPr>
            <a:r>
              <a:rPr lang="en" sz="1600" dirty="0">
                <a:solidFill>
                  <a:srgbClr val="FFFFFF"/>
                </a:solidFill>
              </a:rPr>
              <a:t>19,000 </a:t>
            </a:r>
            <a:r>
              <a:rPr lang="sv-SE" sz="1600" dirty="0" smtClean="0">
                <a:solidFill>
                  <a:srgbClr val="FFFFFF"/>
                </a:solidFill>
              </a:rPr>
              <a:t>räddningsinsatser/år</a:t>
            </a:r>
            <a:endParaRPr lang="en" sz="1600" dirty="0">
              <a:solidFill>
                <a:srgbClr val="FFFFFF"/>
              </a:solidFill>
            </a:endParaRPr>
          </a:p>
        </p:txBody>
      </p:sp>
      <p:sp>
        <p:nvSpPr>
          <p:cNvPr id="35" name="textruta 34"/>
          <p:cNvSpPr txBox="1"/>
          <p:nvPr/>
        </p:nvSpPr>
        <p:spPr>
          <a:xfrm>
            <a:off x="1735196" y="1641353"/>
            <a:ext cx="288032" cy="369332"/>
          </a:xfrm>
          <a:prstGeom prst="rect">
            <a:avLst/>
          </a:prstGeom>
          <a:noFill/>
        </p:spPr>
        <p:txBody>
          <a:bodyPr wrap="square" rtlCol="0">
            <a:spAutoFit/>
          </a:bodyPr>
          <a:lstStyle/>
          <a:p>
            <a:r>
              <a:rPr lang="en">
                <a:solidFill>
                  <a:srgbClr val="000000"/>
                </a:solidFill>
              </a:rPr>
              <a:t>1</a:t>
            </a:r>
          </a:p>
        </p:txBody>
      </p:sp>
      <p:sp>
        <p:nvSpPr>
          <p:cNvPr id="36" name="textruta 35"/>
          <p:cNvSpPr txBox="1"/>
          <p:nvPr/>
        </p:nvSpPr>
        <p:spPr>
          <a:xfrm>
            <a:off x="943108" y="2015361"/>
            <a:ext cx="288032" cy="369332"/>
          </a:xfrm>
          <a:prstGeom prst="rect">
            <a:avLst/>
          </a:prstGeom>
          <a:noFill/>
        </p:spPr>
        <p:txBody>
          <a:bodyPr wrap="square" rtlCol="0">
            <a:spAutoFit/>
          </a:bodyPr>
          <a:lstStyle/>
          <a:p>
            <a:r>
              <a:rPr lang="en">
                <a:solidFill>
                  <a:srgbClr val="000000"/>
                </a:solidFill>
              </a:rPr>
              <a:t>2</a:t>
            </a:r>
          </a:p>
        </p:txBody>
      </p:sp>
      <p:sp>
        <p:nvSpPr>
          <p:cNvPr id="37" name="textruta 36"/>
          <p:cNvSpPr txBox="1"/>
          <p:nvPr/>
        </p:nvSpPr>
        <p:spPr>
          <a:xfrm>
            <a:off x="2339615" y="2010685"/>
            <a:ext cx="360177" cy="369332"/>
          </a:xfrm>
          <a:prstGeom prst="rect">
            <a:avLst/>
          </a:prstGeom>
          <a:noFill/>
        </p:spPr>
        <p:txBody>
          <a:bodyPr wrap="square" rtlCol="0">
            <a:spAutoFit/>
          </a:bodyPr>
          <a:lstStyle/>
          <a:p>
            <a:r>
              <a:rPr lang="en">
                <a:solidFill>
                  <a:srgbClr val="000000"/>
                </a:solidFill>
              </a:rPr>
              <a:t>3</a:t>
            </a:r>
          </a:p>
        </p:txBody>
      </p:sp>
      <p:sp>
        <p:nvSpPr>
          <p:cNvPr id="38" name="textruta 37"/>
          <p:cNvSpPr txBox="1"/>
          <p:nvPr/>
        </p:nvSpPr>
        <p:spPr>
          <a:xfrm>
            <a:off x="1177179" y="2492896"/>
            <a:ext cx="288032" cy="369332"/>
          </a:xfrm>
          <a:prstGeom prst="rect">
            <a:avLst/>
          </a:prstGeom>
          <a:noFill/>
        </p:spPr>
        <p:txBody>
          <a:bodyPr wrap="square" rtlCol="0">
            <a:spAutoFit/>
          </a:bodyPr>
          <a:lstStyle/>
          <a:p>
            <a:r>
              <a:rPr lang="en">
                <a:solidFill>
                  <a:srgbClr val="000000"/>
                </a:solidFill>
              </a:rPr>
              <a:t>4</a:t>
            </a:r>
          </a:p>
        </p:txBody>
      </p:sp>
      <p:sp>
        <p:nvSpPr>
          <p:cNvPr id="39" name="textruta 38"/>
          <p:cNvSpPr txBox="1"/>
          <p:nvPr/>
        </p:nvSpPr>
        <p:spPr>
          <a:xfrm>
            <a:off x="1640402" y="2615414"/>
            <a:ext cx="288032" cy="369332"/>
          </a:xfrm>
          <a:prstGeom prst="rect">
            <a:avLst/>
          </a:prstGeom>
          <a:noFill/>
        </p:spPr>
        <p:txBody>
          <a:bodyPr wrap="square" rtlCol="0">
            <a:spAutoFit/>
          </a:bodyPr>
          <a:lstStyle/>
          <a:p>
            <a:r>
              <a:rPr lang="en">
                <a:solidFill>
                  <a:srgbClr val="000000"/>
                </a:solidFill>
              </a:rPr>
              <a:t>5</a:t>
            </a:r>
          </a:p>
        </p:txBody>
      </p:sp>
      <p:sp>
        <p:nvSpPr>
          <p:cNvPr id="40" name="textruta 39"/>
          <p:cNvSpPr txBox="1"/>
          <p:nvPr/>
        </p:nvSpPr>
        <p:spPr>
          <a:xfrm>
            <a:off x="2158066" y="2835695"/>
            <a:ext cx="322288" cy="369332"/>
          </a:xfrm>
          <a:prstGeom prst="rect">
            <a:avLst/>
          </a:prstGeom>
          <a:noFill/>
        </p:spPr>
        <p:txBody>
          <a:bodyPr wrap="square" rtlCol="0">
            <a:spAutoFit/>
          </a:bodyPr>
          <a:lstStyle/>
          <a:p>
            <a:r>
              <a:rPr lang="en">
                <a:solidFill>
                  <a:srgbClr val="000000"/>
                </a:solidFill>
              </a:rPr>
              <a:t>6</a:t>
            </a:r>
          </a:p>
        </p:txBody>
      </p:sp>
      <p:sp>
        <p:nvSpPr>
          <p:cNvPr id="41" name="textruta 40"/>
          <p:cNvSpPr txBox="1"/>
          <p:nvPr/>
        </p:nvSpPr>
        <p:spPr>
          <a:xfrm>
            <a:off x="2339615" y="5312420"/>
            <a:ext cx="322288" cy="369332"/>
          </a:xfrm>
          <a:prstGeom prst="rect">
            <a:avLst/>
          </a:prstGeom>
          <a:noFill/>
        </p:spPr>
        <p:txBody>
          <a:bodyPr wrap="square" rtlCol="0">
            <a:spAutoFit/>
          </a:bodyPr>
          <a:lstStyle/>
          <a:p>
            <a:r>
              <a:rPr lang="en">
                <a:solidFill>
                  <a:srgbClr val="000000"/>
                </a:solidFill>
              </a:rPr>
              <a:t>7</a:t>
            </a:r>
            <a:endParaRPr lang="en"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9596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Räddningsvärn, vad är det?</a:t>
            </a:r>
            <a:endParaRPr lang="sv-SE" dirty="0"/>
          </a:p>
        </p:txBody>
      </p:sp>
      <p:sp>
        <p:nvSpPr>
          <p:cNvPr id="3" name="Platshållare för innehåll 2"/>
          <p:cNvSpPr>
            <a:spLocks noGrp="1"/>
          </p:cNvSpPr>
          <p:nvPr>
            <p:ph idx="1"/>
          </p:nvPr>
        </p:nvSpPr>
        <p:spPr/>
        <p:txBody>
          <a:bodyPr/>
          <a:lstStyle/>
          <a:p>
            <a:pPr marL="0" indent="0">
              <a:buNone/>
            </a:pPr>
            <a:endParaRPr lang="sv-SE" b="1" dirty="0" smtClean="0"/>
          </a:p>
          <a:p>
            <a:pPr marL="0" indent="0">
              <a:buNone/>
            </a:pPr>
            <a:r>
              <a:rPr lang="sv-SE" b="1" dirty="0" smtClean="0"/>
              <a:t>Räddningsvärn</a:t>
            </a:r>
            <a:r>
              <a:rPr lang="sv-SE" dirty="0" smtClean="0"/>
              <a:t> </a:t>
            </a:r>
            <a:r>
              <a:rPr lang="sv-SE" dirty="0"/>
              <a:t>är en räddningskår där personalen är frivilligt anställda och inte har kravet att kunna inställa sig på brandstationen vid larm. Man får då inte heller ersättning för beredskap utan endast vid larm, och beredskapen kan skilja sig från att innefatta en veckas beredskap och två veckors ledighet till en konstant beredskap utan uppehåll. Personalen inom räddningsvärnen är brandmän, vilka är underställda den ordinarie kommunala räddningstjänsten.</a:t>
            </a:r>
          </a:p>
          <a:p>
            <a:endParaRPr lang="sv-SE" sz="1200" dirty="0"/>
          </a:p>
        </p:txBody>
      </p:sp>
      <p:sp>
        <p:nvSpPr>
          <p:cNvPr id="4" name="Platshållare för datum 3"/>
          <p:cNvSpPr>
            <a:spLocks noGrp="1"/>
          </p:cNvSpPr>
          <p:nvPr>
            <p:ph type="dt" sz="half" idx="10"/>
          </p:nvPr>
        </p:nvSpPr>
        <p:spPr/>
        <p:txBody>
          <a:bodyPr/>
          <a:lstStyle/>
          <a:p>
            <a:fld id="{FD38DAC4-8676-427A-9472-2A3743E48EA7}" type="datetime6">
              <a:rPr lang="sv-SE" smtClean="0">
                <a:solidFill>
                  <a:srgbClr val="000000">
                    <a:tint val="75000"/>
                  </a:srgbClr>
                </a:solidFill>
              </a:rPr>
              <a:pPr/>
              <a:t>mars 17</a:t>
            </a:fld>
            <a:endParaRPr lang="sv-SE">
              <a:solidFill>
                <a:srgbClr val="000000">
                  <a:tint val="75000"/>
                </a:srgbClr>
              </a:solidFill>
            </a:endParaRPr>
          </a:p>
        </p:txBody>
      </p:sp>
      <p:sp>
        <p:nvSpPr>
          <p:cNvPr id="5" name="Platshållare för bildnummer 4"/>
          <p:cNvSpPr>
            <a:spLocks noGrp="1"/>
          </p:cNvSpPr>
          <p:nvPr>
            <p:ph type="sldNum" sz="quarter" idx="12"/>
          </p:nvPr>
        </p:nvSpPr>
        <p:spPr/>
        <p:txBody>
          <a:bodyPr/>
          <a:lstStyle/>
          <a:p>
            <a:fld id="{D4069F52-1E71-4577-9D82-B1530963DBD0}" type="slidenum">
              <a:rPr lang="sv-SE" smtClean="0">
                <a:solidFill>
                  <a:srgbClr val="000000">
                    <a:tint val="75000"/>
                  </a:srgbClr>
                </a:solidFill>
              </a:rPr>
              <a:pPr/>
              <a:t>8</a:t>
            </a:fld>
            <a:endParaRPr lang="sv-SE">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247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SBF">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SBF - Röd">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SBF">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SBF">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SBF">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SBF">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SBF">
  <a:themeElements>
    <a:clrScheme name="SSBF - Färgschema">
      <a:dk1>
        <a:srgbClr val="000000"/>
      </a:dk1>
      <a:lt1>
        <a:srgbClr val="FFFFFF"/>
      </a:lt1>
      <a:dk2>
        <a:srgbClr val="000000"/>
      </a:dk2>
      <a:lt2>
        <a:srgbClr val="FFFFFF"/>
      </a:lt2>
      <a:accent1>
        <a:srgbClr val="1E3057"/>
      </a:accent1>
      <a:accent2>
        <a:srgbClr val="FFD300"/>
      </a:accent2>
      <a:accent3>
        <a:srgbClr val="EB5E00"/>
      </a:accent3>
      <a:accent4>
        <a:srgbClr val="BE1636"/>
      </a:accent4>
      <a:accent5>
        <a:srgbClr val="00694E"/>
      </a:accent5>
      <a:accent6>
        <a:srgbClr val="7F7F7F"/>
      </a:accent6>
      <a:hlink>
        <a:srgbClr val="0000FF"/>
      </a:hlink>
      <a:folHlink>
        <a:srgbClr val="800080"/>
      </a:folHlink>
    </a:clrScheme>
    <a:fontScheme name="SSBF">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SSBF</Template>
  <TotalTime>11255</TotalTime>
  <Words>1495</Words>
  <Application>Microsoft Office PowerPoint</Application>
  <PresentationFormat>Bildspel på skärmen (4:3)</PresentationFormat>
  <Paragraphs>227</Paragraphs>
  <Slides>18</Slides>
  <Notes>7</Notes>
  <HiddenSlides>0</HiddenSlides>
  <MMClips>0</MMClips>
  <ScaleCrop>false</ScaleCrop>
  <HeadingPairs>
    <vt:vector size="4" baseType="variant">
      <vt:variant>
        <vt:lpstr>Formgivningsmall</vt:lpstr>
      </vt:variant>
      <vt:variant>
        <vt:i4>7</vt:i4>
      </vt:variant>
      <vt:variant>
        <vt:lpstr>Bildrubriker</vt:lpstr>
      </vt:variant>
      <vt:variant>
        <vt:i4>18</vt:i4>
      </vt:variant>
    </vt:vector>
  </HeadingPairs>
  <TitlesOfParts>
    <vt:vector size="25" baseType="lpstr">
      <vt:lpstr>SSBF</vt:lpstr>
      <vt:lpstr>SSBF - Röd</vt:lpstr>
      <vt:lpstr>1_SSBF</vt:lpstr>
      <vt:lpstr>2_SSBF</vt:lpstr>
      <vt:lpstr>4_SSBF</vt:lpstr>
      <vt:lpstr>3_SSBF</vt:lpstr>
      <vt:lpstr>5_SSBF</vt:lpstr>
      <vt:lpstr>Storstockholms brandförsvar  Vi skapar trygghet!</vt:lpstr>
      <vt:lpstr>Min presentation</vt:lpstr>
      <vt:lpstr>Bild 2</vt:lpstr>
      <vt:lpstr>Bild 3</vt:lpstr>
      <vt:lpstr>Bild 4</vt:lpstr>
      <vt:lpstr>Bild 5</vt:lpstr>
      <vt:lpstr>Bild 6</vt:lpstr>
      <vt:lpstr>Bild 7</vt:lpstr>
      <vt:lpstr>Räddningsvärn, vad är det?</vt:lpstr>
      <vt:lpstr>Alarmering</vt:lpstr>
      <vt:lpstr>Arbetsuppgifter</vt:lpstr>
      <vt:lpstr>Utbildning</vt:lpstr>
      <vt:lpstr>Utbildningsblock  </vt:lpstr>
      <vt:lpstr>Legalitet LSO kap 6</vt:lpstr>
      <vt:lpstr>Grundförutsättningar</vt:lpstr>
      <vt:lpstr>Vilken förmåga ska ett värn ha?  </vt:lpstr>
      <vt:lpstr>Vad är vi nu i processen? </vt:lpstr>
      <vt:lpstr>Frågor? </vt:lpstr>
    </vt:vector>
  </TitlesOfParts>
  <Company>Storstockholms brandförsvar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Storstockholms brandförsvar  Vi skapar trygghet!</dc:title>
  <dc:creator>Jonas Nyström</dc:creator>
  <cp:keywords>PowerPointmall - SSBF</cp:keywords>
  <dc:description>Skapad: Feb 2010Rev: Nov 2010
Av: Carin Ländström, Emanuel Identity Manuals AB
+46 8 556 014 30</dc:description>
  <cp:lastModifiedBy>Urban Lisinski</cp:lastModifiedBy>
  <cp:revision>122</cp:revision>
  <dcterms:created xsi:type="dcterms:W3CDTF">2017-03-30T07:10:43Z</dcterms:created>
  <dcterms:modified xsi:type="dcterms:W3CDTF">2017-03-30T07:11:10Z</dcterms:modified>
</cp:coreProperties>
</file>